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889" r:id="rId2"/>
    <p:sldId id="1129" r:id="rId3"/>
    <p:sldId id="1272" r:id="rId4"/>
    <p:sldId id="1214" r:id="rId5"/>
    <p:sldId id="256" r:id="rId6"/>
    <p:sldId id="1206" r:id="rId7"/>
    <p:sldId id="1207" r:id="rId8"/>
    <p:sldId id="1227" r:id="rId9"/>
    <p:sldId id="1275" r:id="rId10"/>
    <p:sldId id="1274" r:id="rId11"/>
    <p:sldId id="1226" r:id="rId12"/>
    <p:sldId id="1273" r:id="rId13"/>
    <p:sldId id="1276" r:id="rId14"/>
    <p:sldId id="1222" r:id="rId15"/>
    <p:sldId id="1277" r:id="rId16"/>
    <p:sldId id="1284" r:id="rId17"/>
    <p:sldId id="1278" r:id="rId18"/>
    <p:sldId id="1283" r:id="rId19"/>
    <p:sldId id="1282" r:id="rId20"/>
    <p:sldId id="1285" r:id="rId21"/>
    <p:sldId id="1286" r:id="rId22"/>
    <p:sldId id="1293" r:id="rId23"/>
    <p:sldId id="1294" r:id="rId24"/>
    <p:sldId id="1299" r:id="rId25"/>
    <p:sldId id="1300" r:id="rId26"/>
    <p:sldId id="1301" r:id="rId27"/>
    <p:sldId id="1303" r:id="rId28"/>
    <p:sldId id="1305" r:id="rId29"/>
    <p:sldId id="1306" r:id="rId30"/>
    <p:sldId id="1308" r:id="rId31"/>
    <p:sldId id="1309" r:id="rId32"/>
    <p:sldId id="1307" r:id="rId3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300"/>
    <a:srgbClr val="479273"/>
    <a:srgbClr val="469172"/>
    <a:srgbClr val="EC9956"/>
    <a:srgbClr val="88887D"/>
    <a:srgbClr val="36CC54"/>
    <a:srgbClr val="B5CC64"/>
    <a:srgbClr val="CA4408"/>
    <a:srgbClr val="E5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75"/>
    <p:restoredTop sz="94663"/>
  </p:normalViewPr>
  <p:slideViewPr>
    <p:cSldViewPr>
      <p:cViewPr varScale="1">
        <p:scale>
          <a:sx n="112" d="100"/>
          <a:sy n="112" d="100"/>
        </p:scale>
        <p:origin x="1528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iateresadias/Desktop/Fig.%2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6E5-524E-B261-F0ADEA1CBFA9}"/>
              </c:ext>
            </c:extLst>
          </c:dPt>
          <c:dPt>
            <c:idx val="1"/>
            <c:invertIfNegative val="0"/>
            <c:bubble3D val="0"/>
            <c:spPr>
              <a:solidFill>
                <a:srgbClr val="00919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6E5-524E-B261-F0ADEA1CBFA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6E5-524E-B261-F0ADEA1CBFA9}"/>
              </c:ext>
            </c:extLst>
          </c:dPt>
          <c:dPt>
            <c:idx val="3"/>
            <c:invertIfNegative val="0"/>
            <c:bubble3D val="0"/>
            <c:spPr>
              <a:solidFill>
                <a:srgbClr val="819F43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6E5-524E-B261-F0ADEA1CBFA9}"/>
              </c:ext>
            </c:extLst>
          </c:dPt>
          <c:dPt>
            <c:idx val="4"/>
            <c:invertIfNegative val="0"/>
            <c:bubble3D val="0"/>
            <c:spPr>
              <a:solidFill>
                <a:srgbClr val="FF6B1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6E5-524E-B261-F0ADEA1CBFA9}"/>
              </c:ext>
            </c:extLst>
          </c:dPt>
          <c:errBars>
            <c:errBarType val="both"/>
            <c:errValType val="cust"/>
            <c:noEndCap val="0"/>
            <c:plus>
              <c:numRef>
                <c:f>'SOR (2)'!$Z$3:$AD$3</c:f>
                <c:numCache>
                  <c:formatCode>General</c:formatCode>
                  <c:ptCount val="5"/>
                  <c:pt idx="0">
                    <c:v>0.4</c:v>
                  </c:pt>
                  <c:pt idx="1">
                    <c:v>0.2</c:v>
                  </c:pt>
                  <c:pt idx="2">
                    <c:v>0.4</c:v>
                  </c:pt>
                  <c:pt idx="3">
                    <c:v>0.4</c:v>
                  </c:pt>
                  <c:pt idx="4">
                    <c:v>0.5</c:v>
                  </c:pt>
                </c:numCache>
              </c:numRef>
            </c:plus>
            <c:minus>
              <c:numRef>
                <c:f>'SOR (2)'!$Z$3:$AD$3</c:f>
                <c:numCache>
                  <c:formatCode>General</c:formatCode>
                  <c:ptCount val="5"/>
                  <c:pt idx="0">
                    <c:v>0.4</c:v>
                  </c:pt>
                  <c:pt idx="1">
                    <c:v>0.2</c:v>
                  </c:pt>
                  <c:pt idx="2">
                    <c:v>0.4</c:v>
                  </c:pt>
                  <c:pt idx="3">
                    <c:v>0.4</c:v>
                  </c:pt>
                  <c:pt idx="4">
                    <c:v>0.5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'SOR (2)'!$Z$1:$AD$1</c:f>
              <c:strCache>
                <c:ptCount val="5"/>
                <c:pt idx="0">
                  <c:v>100%</c:v>
                </c:pt>
                <c:pt idx="1">
                  <c:v>67%</c:v>
                </c:pt>
                <c:pt idx="2">
                  <c:v>67% + bacteria</c:v>
                </c:pt>
                <c:pt idx="3">
                  <c:v>67% + AMF</c:v>
                </c:pt>
                <c:pt idx="4">
                  <c:v>67% + bacteria + AMF</c:v>
                </c:pt>
              </c:strCache>
            </c:strRef>
          </c:cat>
          <c:val>
            <c:numRef>
              <c:f>'SOR (2)'!$Z$2:$AD$2</c:f>
              <c:numCache>
                <c:formatCode>General</c:formatCode>
                <c:ptCount val="5"/>
                <c:pt idx="0">
                  <c:v>7.8</c:v>
                </c:pt>
                <c:pt idx="1">
                  <c:v>5.2</c:v>
                </c:pt>
                <c:pt idx="2">
                  <c:v>6</c:v>
                </c:pt>
                <c:pt idx="3">
                  <c:v>5.7</c:v>
                </c:pt>
                <c:pt idx="4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6E5-524E-B261-F0ADEA1CBF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1195103"/>
        <c:axId val="1141196735"/>
      </c:barChart>
      <c:catAx>
        <c:axId val="1141195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PT"/>
          </a:p>
        </c:txPr>
        <c:crossAx val="1141196735"/>
        <c:crosses val="autoZero"/>
        <c:auto val="1"/>
        <c:lblAlgn val="ctr"/>
        <c:lblOffset val="100"/>
        <c:noMultiLvlLbl val="0"/>
      </c:catAx>
      <c:valAx>
        <c:axId val="1141196735"/>
        <c:scaling>
          <c:orientation val="minMax"/>
        </c:scaling>
        <c:delete val="0"/>
        <c:axPos val="l"/>
        <c:numFmt formatCode="General" sourceLinked="1"/>
        <c:majorTickMark val="cross"/>
        <c:minorTickMark val="cross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PT"/>
          </a:p>
        </c:txPr>
        <c:crossAx val="1141195103"/>
        <c:crosses val="autoZero"/>
        <c:crossBetween val="between"/>
        <c:majorUnit val="2"/>
        <c:minorUnit val="2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03D13DC-E610-2543-A96F-E6E236534477}" type="datetimeFigureOut">
              <a:rPr lang="en-US"/>
              <a:pPr>
                <a:defRPr/>
              </a:pPr>
              <a:t>3/28/22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A61CABB-DEFD-6042-909D-0AA2FC981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26F26F4-9F9A-AE4D-8A81-929F4894B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598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087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803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950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777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102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938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776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3578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689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69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523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427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326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91F56C-0C24-0144-92AF-6C45FD3D1FDF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405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232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A91F56C-0C24-0144-92AF-6C45FD3D1FDF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4055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4887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9B3D6DC-39C5-724C-922A-1B886AFF6A08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8751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B87DA5-F974-B84A-BA3D-8693BC876E81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0196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PT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7EA88A-8D64-4B4E-9B08-A190B98373EA}" type="slidenum">
              <a:rPr lang="pt-PT" sz="1200"/>
              <a:pPr/>
              <a:t>26</a:t>
            </a:fld>
            <a:endParaRPr lang="pt-PT" sz="1200"/>
          </a:p>
        </p:txBody>
      </p:sp>
    </p:spTree>
    <p:extLst>
      <p:ext uri="{BB962C8B-B14F-4D97-AF65-F5344CB8AC3E}">
        <p14:creationId xmlns:p14="http://schemas.microsoft.com/office/powerpoint/2010/main" val="38693632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2233EB-796F-5E45-A6AD-D950AD2ACE06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3696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82978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PT"/>
          </a:p>
        </p:txBody>
      </p:sp>
      <p:sp>
        <p:nvSpPr>
          <p:cNvPr id="3829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E15DE77-6507-1B46-891A-40D38A405931}" type="slidenum">
              <a:rPr lang="pt-PT" sz="1200"/>
              <a:pPr/>
              <a:t>28</a:t>
            </a:fld>
            <a:endParaRPr lang="pt-PT" sz="1200"/>
          </a:p>
        </p:txBody>
      </p:sp>
    </p:spTree>
    <p:extLst>
      <p:ext uri="{BB962C8B-B14F-4D97-AF65-F5344CB8AC3E}">
        <p14:creationId xmlns:p14="http://schemas.microsoft.com/office/powerpoint/2010/main" val="42438029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8502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PT"/>
          </a:p>
        </p:txBody>
      </p:sp>
      <p:sp>
        <p:nvSpPr>
          <p:cNvPr id="3850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6F1AD9-7837-9C4B-858C-507DD92AF4BF}" type="slidenum">
              <a:rPr lang="pt-PT" sz="1200"/>
              <a:pPr/>
              <a:t>29</a:t>
            </a:fld>
            <a:endParaRPr lang="pt-PT" sz="1200"/>
          </a:p>
        </p:txBody>
      </p:sp>
    </p:spTree>
    <p:extLst>
      <p:ext uri="{BB962C8B-B14F-4D97-AF65-F5344CB8AC3E}">
        <p14:creationId xmlns:p14="http://schemas.microsoft.com/office/powerpoint/2010/main" val="3690799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9762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8502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PT"/>
          </a:p>
        </p:txBody>
      </p:sp>
      <p:sp>
        <p:nvSpPr>
          <p:cNvPr id="3850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6F1AD9-7837-9C4B-858C-507DD92AF4BF}" type="slidenum">
              <a:rPr lang="pt-PT" sz="1200"/>
              <a:pPr/>
              <a:t>30</a:t>
            </a:fld>
            <a:endParaRPr lang="pt-PT" sz="1200"/>
          </a:p>
        </p:txBody>
      </p:sp>
    </p:spTree>
    <p:extLst>
      <p:ext uri="{BB962C8B-B14F-4D97-AF65-F5344CB8AC3E}">
        <p14:creationId xmlns:p14="http://schemas.microsoft.com/office/powerpoint/2010/main" val="1184221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8502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PT"/>
          </a:p>
        </p:txBody>
      </p:sp>
      <p:sp>
        <p:nvSpPr>
          <p:cNvPr id="3850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06F1AD9-7837-9C4B-858C-507DD92AF4BF}" type="slidenum">
              <a:rPr lang="pt-PT" sz="1200"/>
              <a:pPr/>
              <a:t>31</a:t>
            </a:fld>
            <a:endParaRPr lang="pt-PT" sz="1200"/>
          </a:p>
        </p:txBody>
      </p:sp>
    </p:spTree>
    <p:extLst>
      <p:ext uri="{BB962C8B-B14F-4D97-AF65-F5344CB8AC3E}">
        <p14:creationId xmlns:p14="http://schemas.microsoft.com/office/powerpoint/2010/main" val="1122874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253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2718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006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85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30697C-09C1-B449-89AE-1ABBAC4F36B6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85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AC0E6-9419-4649-A948-E8184095B02D}" type="datetime1">
              <a:rPr lang="pt-PT"/>
              <a:pPr>
                <a:defRPr/>
              </a:pPr>
              <a:t>28/03/22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18CFE-22FB-9042-B87D-C46A2F82A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20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CDFDA-54CD-944B-8131-E87BBE808447}" type="datetime1">
              <a:rPr lang="pt-PT"/>
              <a:pPr>
                <a:defRPr/>
              </a:pPr>
              <a:t>28/03/22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9BBFFE-4806-DF43-9247-903AB8C619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10C31-BB4C-B94D-854B-CB1ECA5061F1}" type="datetime1">
              <a:rPr lang="pt-PT"/>
              <a:pPr>
                <a:defRPr/>
              </a:pPr>
              <a:t>28/03/22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87C3-DEBA-8542-B41A-D93748D34F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6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86BFC-F29D-0147-8688-758C155D0BB9}" type="datetime1">
              <a:rPr lang="pt-PT"/>
              <a:pPr>
                <a:defRPr/>
              </a:pPr>
              <a:t>28/03/22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3AAE8-6483-6D41-A91D-DAE9BB580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0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03078-8DD4-464A-AA49-72C7EAC2C000}" type="datetime1">
              <a:rPr lang="pt-PT"/>
              <a:pPr>
                <a:defRPr/>
              </a:pPr>
              <a:t>28/03/22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ED275-CDEA-9748-95FE-C4DCDF9E8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14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F71D9-F44E-AE4F-91E9-456E52B1EAD5}" type="datetime1">
              <a:rPr lang="pt-PT"/>
              <a:pPr>
                <a:defRPr/>
              </a:pPr>
              <a:t>28/03/22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AFCA2-40A3-4741-9169-A847B43100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0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261C9-35C2-CA4E-9888-C80420DE030D}" type="datetime1">
              <a:rPr lang="pt-PT"/>
              <a:pPr>
                <a:defRPr/>
              </a:pPr>
              <a:t>28/03/22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567C0-032F-294C-BBB7-4D2B7C53C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0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1DB5E-CACB-DC42-8D11-9026A232D71D}" type="datetime1">
              <a:rPr lang="pt-PT"/>
              <a:pPr>
                <a:defRPr/>
              </a:pPr>
              <a:t>28/03/22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D33CC-5BFC-B34C-8E06-131E99325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96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A09F5-6D40-C145-90F7-A89FA743BA27}" type="datetime1">
              <a:rPr lang="pt-PT"/>
              <a:pPr>
                <a:defRPr/>
              </a:pPr>
              <a:t>28/03/22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0EB2C-5731-2248-A22E-23039B6C5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10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4991D-AB5B-1F4B-995D-6BD39F8FBB6D}" type="datetime1">
              <a:rPr lang="pt-PT"/>
              <a:pPr>
                <a:defRPr/>
              </a:pPr>
              <a:t>28/03/22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D87D9-5448-7C4C-A122-AFE25A8C1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1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D3BFB-B662-EC4F-8D47-B39F55E0A8F2}" type="datetime1">
              <a:rPr lang="pt-PT"/>
              <a:pPr>
                <a:defRPr/>
              </a:pPr>
              <a:t>28/03/22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A95A4-A8D5-C34E-82B6-5203E69DAD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35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46B06D3E-81CE-624B-9A6D-36D75087A953}" type="datetime1">
              <a:rPr lang="pt-PT"/>
              <a:pPr>
                <a:defRPr/>
              </a:pPr>
              <a:t>28/03/22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n-US"/>
              <a:t>Nutri - Aula 1; Cristina Cruz - FCUL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965AA4D-A2F7-CF45-8D45-E7E8E6DD1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v88gbtKBTv4?feature=oembed" TargetMode="External"/><Relationship Id="rId5" Type="http://schemas.openxmlformats.org/officeDocument/2006/relationships/image" Target="../media/image27.jpe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1</a:t>
            </a:fld>
            <a:endParaRPr lang="en-US" sz="1400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210"/>
            <a:ext cx="9144000" cy="1612590"/>
          </a:xfrm>
          <a:solidFill>
            <a:srgbClr val="E5ECEC"/>
          </a:solidFill>
          <a:ln>
            <a:solidFill>
              <a:srgbClr val="36CC54"/>
            </a:solidFill>
          </a:ln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          </a:t>
            </a:r>
            <a:b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				</a:t>
            </a:r>
            <a:r>
              <a:rPr lang="en-US" sz="32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Fisiologia</a:t>
            </a:r>
            <a:r>
              <a:rPr lang="en-US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Vegetal</a:t>
            </a:r>
            <a:br>
              <a:rPr lang="en-US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			</a:t>
            </a:r>
            <a:r>
              <a:rPr lang="en-US" sz="32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Nutriç</a:t>
            </a:r>
            <a:r>
              <a:rPr lang="en-US" altLang="ja-JP" sz="32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ão</a:t>
            </a:r>
            <a:r>
              <a:rPr lang="en-US" altLang="ja-JP" sz="32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vegetal</a:t>
            </a:r>
            <a:endParaRPr lang="en-US" sz="3200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6761163" y="4124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22534" name="TextBox 1"/>
          <p:cNvSpPr txBox="1">
            <a:spLocks noChangeArrowheads="1"/>
          </p:cNvSpPr>
          <p:nvPr/>
        </p:nvSpPr>
        <p:spPr bwMode="auto">
          <a:xfrm>
            <a:off x="3348038" y="6165850"/>
            <a:ext cx="29181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i="1" dirty="0"/>
              <a:t>Teresa Dias – </a:t>
            </a:r>
            <a:r>
              <a:rPr lang="en-GB" sz="1600" i="1" dirty="0" err="1"/>
              <a:t>mtdias@fc.ul.pt</a:t>
            </a:r>
            <a:endParaRPr lang="en-GB" sz="16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5582C2-E0DC-CA48-B78D-120098CCA12F}"/>
              </a:ext>
            </a:extLst>
          </p:cNvPr>
          <p:cNvSpPr txBox="1"/>
          <p:nvPr/>
        </p:nvSpPr>
        <p:spPr>
          <a:xfrm>
            <a:off x="1830010" y="3394385"/>
            <a:ext cx="564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PT" dirty="0"/>
              <a:t>Terceira aula teórica de nutrição vegetal</a:t>
            </a:r>
          </a:p>
          <a:p>
            <a:pPr algn="ctr"/>
            <a:r>
              <a:rPr lang="en-PT" dirty="0"/>
              <a:t>2020-2021</a:t>
            </a:r>
          </a:p>
        </p:txBody>
      </p:sp>
      <p:pic>
        <p:nvPicPr>
          <p:cNvPr id="12" name="Picture 9" descr="WK LOGO Nutriplanta-09.png">
            <a:extLst>
              <a:ext uri="{FF2B5EF4-FFF2-40B4-BE49-F238E27FC236}">
                <a16:creationId xmlns:a16="http://schemas.microsoft.com/office/drawing/2014/main" id="{28F1C7F9-816C-334A-A3F5-524C15B6A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434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10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screenshot of text&#10;&#10;Description automatically generated">
            <a:extLst>
              <a:ext uri="{FF2B5EF4-FFF2-40B4-BE49-F238E27FC236}">
                <a16:creationId xmlns:a16="http://schemas.microsoft.com/office/drawing/2014/main" id="{AB5AF7F2-8B4D-CC45-87CB-296783ACB1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6" t="50000" r="27163" b="14721"/>
          <a:stretch/>
        </p:blipFill>
        <p:spPr>
          <a:xfrm>
            <a:off x="467544" y="1157288"/>
            <a:ext cx="8205300" cy="32358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D49E0A-D11D-BF40-93F6-43D4BEF55AEB}"/>
              </a:ext>
            </a:extLst>
          </p:cNvPr>
          <p:cNvSpPr/>
          <p:nvPr/>
        </p:nvSpPr>
        <p:spPr>
          <a:xfrm>
            <a:off x="611560" y="4221088"/>
            <a:ext cx="75864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10 value for the uptake of ions from solutions of low concentration often exceeds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Ion uptake is more temperature dependent than respiration, especially at temperatures below 10ºC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At very high temperatures root respiration further increases whereas ion uptake stabilizes 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00" dirty="0">
                <a:solidFill>
                  <a:srgbClr val="EC9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➱ membrane transport and respiration are not coupled directly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3F782B-D384-AC4F-BFDD-C5F4EFB0F1B9}"/>
              </a:ext>
            </a:extLst>
          </p:cNvPr>
          <p:cNvSpPr txBox="1"/>
          <p:nvPr/>
        </p:nvSpPr>
        <p:spPr>
          <a:xfrm>
            <a:off x="2123728" y="332656"/>
            <a:ext cx="4834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3200" dirty="0">
                <a:solidFill>
                  <a:srgbClr val="479273"/>
                </a:solidFill>
              </a:rPr>
              <a:t>Temperature (ion uptake)</a:t>
            </a:r>
          </a:p>
        </p:txBody>
      </p:sp>
    </p:spTree>
    <p:extLst>
      <p:ext uri="{BB962C8B-B14F-4D97-AF65-F5344CB8AC3E}">
        <p14:creationId xmlns:p14="http://schemas.microsoft.com/office/powerpoint/2010/main" val="9323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98"/>
    </mc:Choice>
    <mc:Fallback xmlns="">
      <p:transition spd="slow" advTm="9509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11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B6EDD73-BD79-EF4F-8914-889EEC00F1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5" t="44960" r="52363" b="26061"/>
          <a:stretch/>
        </p:blipFill>
        <p:spPr>
          <a:xfrm>
            <a:off x="1348387" y="1321933"/>
            <a:ext cx="6319957" cy="53836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D593B6-72FB-3C45-A32D-EFE2583CAD55}"/>
              </a:ext>
            </a:extLst>
          </p:cNvPr>
          <p:cNvSpPr txBox="1"/>
          <p:nvPr/>
        </p:nvSpPr>
        <p:spPr>
          <a:xfrm>
            <a:off x="2123728" y="332656"/>
            <a:ext cx="63344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3200" dirty="0">
                <a:solidFill>
                  <a:srgbClr val="479273"/>
                </a:solidFill>
              </a:rPr>
              <a:t>Above and belowground temperature (ion uptake)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D1BE764-F415-FC43-BF46-CA48A97B6144}"/>
              </a:ext>
            </a:extLst>
          </p:cNvPr>
          <p:cNvSpPr/>
          <p:nvPr/>
        </p:nvSpPr>
        <p:spPr bwMode="auto">
          <a:xfrm>
            <a:off x="5148064" y="5013176"/>
            <a:ext cx="2232248" cy="792088"/>
          </a:xfrm>
          <a:prstGeom prst="roundRect">
            <a:avLst/>
          </a:prstGeom>
          <a:noFill/>
          <a:ln w="25400" cap="flat" cmpd="sng" algn="ctr">
            <a:solidFill>
              <a:srgbClr val="47927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P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629"/>
    </mc:Choice>
    <mc:Fallback xmlns="">
      <p:transition spd="slow" advTm="25662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12</a:t>
            </a:fld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EC3316-A5B4-C941-9D13-895B0902B84D}"/>
              </a:ext>
            </a:extLst>
          </p:cNvPr>
          <p:cNvSpPr txBox="1"/>
          <p:nvPr/>
        </p:nvSpPr>
        <p:spPr>
          <a:xfrm>
            <a:off x="2123728" y="332656"/>
            <a:ext cx="58326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3200" dirty="0">
                <a:solidFill>
                  <a:srgbClr val="479273"/>
                </a:solidFill>
              </a:rPr>
              <a:t>Temperature </a:t>
            </a:r>
          </a:p>
          <a:p>
            <a:r>
              <a:rPr lang="en-PT" sz="3200" dirty="0">
                <a:solidFill>
                  <a:srgbClr val="479273"/>
                </a:solidFill>
              </a:rPr>
              <a:t>(root growth)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1537DA-585A-BE4B-812A-29661F2AB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839433"/>
            <a:ext cx="6912768" cy="5045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07E53D-F14B-7444-8B5D-00610A526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90238"/>
            <a:ext cx="2423747" cy="189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1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714"/>
    </mc:Choice>
    <mc:Fallback xmlns="">
      <p:transition spd="slow" advTm="22771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13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3E67C-5936-3740-B8AC-AEE5A11D12CF}"/>
              </a:ext>
            </a:extLst>
          </p:cNvPr>
          <p:cNvSpPr txBox="1"/>
          <p:nvPr/>
        </p:nvSpPr>
        <p:spPr>
          <a:xfrm>
            <a:off x="2269126" y="332656"/>
            <a:ext cx="4605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4000" dirty="0">
                <a:solidFill>
                  <a:srgbClr val="479273"/>
                </a:solidFill>
              </a:rPr>
              <a:t>(soil or solution) pH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EB8875-3E7E-B248-8C5E-8809EBA9C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1220326"/>
            <a:ext cx="7047113" cy="566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4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7"/>
    </mc:Choice>
    <mc:Fallback xmlns="">
      <p:transition spd="slow" advTm="4194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14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214A5E-EC53-E047-86F3-4CFB7BD5A4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1" t="28055" r="30312" b="44960"/>
          <a:stretch/>
        </p:blipFill>
        <p:spPr>
          <a:xfrm>
            <a:off x="35496" y="1743330"/>
            <a:ext cx="9102515" cy="3678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3E67C-5936-3740-B8AC-AEE5A11D12CF}"/>
              </a:ext>
            </a:extLst>
          </p:cNvPr>
          <p:cNvSpPr txBox="1"/>
          <p:nvPr/>
        </p:nvSpPr>
        <p:spPr>
          <a:xfrm>
            <a:off x="2269126" y="332656"/>
            <a:ext cx="4605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4000" dirty="0">
                <a:solidFill>
                  <a:srgbClr val="479273"/>
                </a:solidFill>
              </a:rPr>
              <a:t>(soil or solution) pH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F07985-4FF8-1146-B561-35CCA5FF5F75}"/>
              </a:ext>
            </a:extLst>
          </p:cNvPr>
          <p:cNvSpPr txBox="1"/>
          <p:nvPr/>
        </p:nvSpPr>
        <p:spPr>
          <a:xfrm>
            <a:off x="5292080" y="5494515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rgbClr val="FF9300"/>
                </a:solidFill>
              </a:rPr>
              <a:t>M</a:t>
            </a:r>
            <a:r>
              <a:rPr lang="en-PT" sz="1800" dirty="0">
                <a:solidFill>
                  <a:srgbClr val="FF9300"/>
                </a:solidFill>
              </a:rPr>
              <a:t>ais um exemplo de interação entre nutrientes</a:t>
            </a:r>
          </a:p>
          <a:p>
            <a:pPr algn="ctr"/>
            <a:r>
              <a:rPr lang="en-PT" sz="1800" dirty="0">
                <a:solidFill>
                  <a:srgbClr val="FF9300"/>
                </a:solidFill>
              </a:rPr>
              <a:t>(K e Ca)</a:t>
            </a:r>
          </a:p>
        </p:txBody>
      </p:sp>
    </p:spTree>
    <p:extLst>
      <p:ext uri="{BB962C8B-B14F-4D97-AF65-F5344CB8AC3E}">
        <p14:creationId xmlns:p14="http://schemas.microsoft.com/office/powerpoint/2010/main" val="386916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7"/>
    </mc:Choice>
    <mc:Fallback xmlns="">
      <p:transition spd="slow" advTm="4194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A9D4F6-4B85-E447-8BC4-8F9E19894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51" t="26060" r="30312" b="43030"/>
          <a:stretch/>
        </p:blipFill>
        <p:spPr>
          <a:xfrm>
            <a:off x="683568" y="3140968"/>
            <a:ext cx="7918648" cy="3665351"/>
          </a:xfrm>
          <a:prstGeom prst="rect">
            <a:avLst/>
          </a:prstGeom>
        </p:spPr>
      </p:pic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 smtClean="0"/>
              <a:pPr/>
              <a:t>15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3E67C-5936-3740-B8AC-AEE5A11D12CF}"/>
              </a:ext>
            </a:extLst>
          </p:cNvPr>
          <p:cNvSpPr txBox="1"/>
          <p:nvPr/>
        </p:nvSpPr>
        <p:spPr>
          <a:xfrm>
            <a:off x="2269126" y="332656"/>
            <a:ext cx="6090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>
                <a:solidFill>
                  <a:srgbClr val="479273"/>
                </a:solidFill>
              </a:rPr>
              <a:t>P</a:t>
            </a:r>
            <a:r>
              <a:rPr lang="en-PT" sz="4000">
                <a:solidFill>
                  <a:srgbClr val="479273"/>
                </a:solidFill>
              </a:rPr>
              <a:t>lant demand (genotype)</a:t>
            </a:r>
          </a:p>
          <a:p>
            <a:endParaRPr lang="en-PT" sz="4000" dirty="0">
              <a:solidFill>
                <a:srgbClr val="479273"/>
              </a:solidFill>
            </a:endParaRP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812A075-49E4-5D4A-B2B0-CECE41E461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16" t="42427" r="32696" b="35380"/>
          <a:stretch/>
        </p:blipFill>
        <p:spPr>
          <a:xfrm>
            <a:off x="838633" y="1124744"/>
            <a:ext cx="7477783" cy="2744924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73E6CE7-FEC5-EE48-A6C9-BF1BB6830B53}"/>
              </a:ext>
            </a:extLst>
          </p:cNvPr>
          <p:cNvSpPr/>
          <p:nvPr/>
        </p:nvSpPr>
        <p:spPr bwMode="auto">
          <a:xfrm>
            <a:off x="3491880" y="1772816"/>
            <a:ext cx="648072" cy="1584176"/>
          </a:xfrm>
          <a:prstGeom prst="roundRect">
            <a:avLst/>
          </a:prstGeom>
          <a:noFill/>
          <a:ln w="25400" cap="flat" cmpd="sng" algn="ctr">
            <a:solidFill>
              <a:srgbClr val="47927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P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CD0480D-EC63-354B-A7A4-6F41946BDD4D}"/>
              </a:ext>
            </a:extLst>
          </p:cNvPr>
          <p:cNvSpPr/>
          <p:nvPr/>
        </p:nvSpPr>
        <p:spPr bwMode="auto">
          <a:xfrm>
            <a:off x="6516216" y="1772816"/>
            <a:ext cx="648072" cy="1584176"/>
          </a:xfrm>
          <a:prstGeom prst="roundRect">
            <a:avLst/>
          </a:prstGeom>
          <a:noFill/>
          <a:ln w="25400" cap="flat" cmpd="sng" algn="ctr">
            <a:solidFill>
              <a:srgbClr val="47927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P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4884AC6-E594-5E44-80FA-B40EEA1AE62B}"/>
              </a:ext>
            </a:extLst>
          </p:cNvPr>
          <p:cNvSpPr/>
          <p:nvPr/>
        </p:nvSpPr>
        <p:spPr bwMode="auto">
          <a:xfrm>
            <a:off x="5868144" y="4581128"/>
            <a:ext cx="1800200" cy="1800200"/>
          </a:xfrm>
          <a:prstGeom prst="roundRect">
            <a:avLst/>
          </a:prstGeom>
          <a:noFill/>
          <a:ln w="25400" cap="flat" cmpd="sng" algn="ctr">
            <a:solidFill>
              <a:srgbClr val="47927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P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89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7"/>
    </mc:Choice>
    <mc:Fallback xmlns="">
      <p:transition spd="slow" advTm="4194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16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3E67C-5936-3740-B8AC-AEE5A11D12CF}"/>
              </a:ext>
            </a:extLst>
          </p:cNvPr>
          <p:cNvSpPr txBox="1"/>
          <p:nvPr/>
        </p:nvSpPr>
        <p:spPr>
          <a:xfrm>
            <a:off x="2269126" y="332656"/>
            <a:ext cx="66607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79273"/>
                </a:solidFill>
              </a:rPr>
              <a:t>P</a:t>
            </a:r>
            <a:r>
              <a:rPr lang="en-PT" sz="4000" dirty="0">
                <a:solidFill>
                  <a:srgbClr val="479273"/>
                </a:solidFill>
              </a:rPr>
              <a:t>lant demand (phenophase)</a:t>
            </a:r>
          </a:p>
          <a:p>
            <a:endParaRPr lang="en-PT" sz="4000" dirty="0">
              <a:solidFill>
                <a:srgbClr val="479273"/>
              </a:solidFill>
            </a:endParaRPr>
          </a:p>
        </p:txBody>
      </p:sp>
      <p:pic>
        <p:nvPicPr>
          <p:cNvPr id="10" name="Picture 9" descr="A screenshot of text&#10;&#10;Description automatically generated">
            <a:extLst>
              <a:ext uri="{FF2B5EF4-FFF2-40B4-BE49-F238E27FC236}">
                <a16:creationId xmlns:a16="http://schemas.microsoft.com/office/drawing/2014/main" id="{A3CBD893-82CC-CB40-8924-BAF9742F7F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54" t="18501" r="31402" b="60484"/>
          <a:stretch/>
        </p:blipFill>
        <p:spPr>
          <a:xfrm>
            <a:off x="971600" y="1556792"/>
            <a:ext cx="7164287" cy="476603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8BFCFD5-3CA0-5D45-8F76-0C402DA06F40}"/>
              </a:ext>
            </a:extLst>
          </p:cNvPr>
          <p:cNvSpPr/>
          <p:nvPr/>
        </p:nvSpPr>
        <p:spPr bwMode="auto">
          <a:xfrm>
            <a:off x="1079103" y="3933056"/>
            <a:ext cx="6768752" cy="576064"/>
          </a:xfrm>
          <a:prstGeom prst="roundRect">
            <a:avLst/>
          </a:prstGeom>
          <a:noFill/>
          <a:ln w="50800" cap="flat" cmpd="sng" algn="ctr">
            <a:solidFill>
              <a:srgbClr val="47927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P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1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7"/>
    </mc:Choice>
    <mc:Fallback xmlns="">
      <p:transition spd="slow" advTm="4194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D934C34-F7FC-D14B-B71C-1B2497C31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3" t="38660" r="36613" b="36140"/>
          <a:stretch/>
        </p:blipFill>
        <p:spPr>
          <a:xfrm>
            <a:off x="148820" y="1741503"/>
            <a:ext cx="8815668" cy="4639825"/>
          </a:xfrm>
          <a:prstGeom prst="rect">
            <a:avLst/>
          </a:prstGeom>
        </p:spPr>
      </p:pic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17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3E67C-5936-3740-B8AC-AEE5A11D12CF}"/>
              </a:ext>
            </a:extLst>
          </p:cNvPr>
          <p:cNvSpPr txBox="1"/>
          <p:nvPr/>
        </p:nvSpPr>
        <p:spPr>
          <a:xfrm>
            <a:off x="2269126" y="332656"/>
            <a:ext cx="42643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479273"/>
                </a:solidFill>
              </a:rPr>
              <a:t>P</a:t>
            </a:r>
            <a:r>
              <a:rPr lang="en-PT" sz="4000" dirty="0">
                <a:solidFill>
                  <a:srgbClr val="479273"/>
                </a:solidFill>
              </a:rPr>
              <a:t>lant demand </a:t>
            </a:r>
          </a:p>
          <a:p>
            <a:r>
              <a:rPr lang="en-PT" sz="4000" dirty="0">
                <a:solidFill>
                  <a:srgbClr val="479273"/>
                </a:solidFill>
              </a:rPr>
              <a:t>(nutritional status)</a:t>
            </a:r>
          </a:p>
          <a:p>
            <a:endParaRPr lang="en-PT" sz="4000" dirty="0">
              <a:solidFill>
                <a:srgbClr val="4792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7"/>
    </mc:Choice>
    <mc:Fallback xmlns="">
      <p:transition spd="slow" advTm="4194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18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3E67C-5936-3740-B8AC-AEE5A11D12CF}"/>
              </a:ext>
            </a:extLst>
          </p:cNvPr>
          <p:cNvSpPr txBox="1"/>
          <p:nvPr/>
        </p:nvSpPr>
        <p:spPr>
          <a:xfrm>
            <a:off x="1618113" y="332656"/>
            <a:ext cx="705834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4000" dirty="0">
                <a:solidFill>
                  <a:srgbClr val="479273"/>
                </a:solidFill>
              </a:rPr>
              <a:t>Nutrient availability (amount, </a:t>
            </a:r>
          </a:p>
          <a:p>
            <a:r>
              <a:rPr lang="en-PT" sz="4000" dirty="0">
                <a:solidFill>
                  <a:srgbClr val="479273"/>
                </a:solidFill>
              </a:rPr>
              <a:t>chemical form and availability)</a:t>
            </a:r>
          </a:p>
          <a:p>
            <a:endParaRPr lang="en-PT" sz="4000" dirty="0">
              <a:solidFill>
                <a:srgbClr val="479273"/>
              </a:solidFill>
            </a:endParaRPr>
          </a:p>
          <a:p>
            <a:endParaRPr lang="en-PT" sz="4000" dirty="0">
              <a:solidFill>
                <a:srgbClr val="479273"/>
              </a:solidFill>
            </a:endParaRPr>
          </a:p>
        </p:txBody>
      </p:sp>
      <p:pic>
        <p:nvPicPr>
          <p:cNvPr id="8" name="Picture 6" descr="http://www.nature.com/scitable/content/ne0000/ne0000/ne0000/ne0000/68243259/1_2.jpg">
            <a:extLst>
              <a:ext uri="{FF2B5EF4-FFF2-40B4-BE49-F238E27FC236}">
                <a16:creationId xmlns:a16="http://schemas.microsoft.com/office/drawing/2014/main" id="{98E2EEE9-A735-8046-B788-E253D5978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00" y="2132856"/>
            <a:ext cx="890849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15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7"/>
    </mc:Choice>
    <mc:Fallback xmlns="">
      <p:transition spd="slow" advTm="4194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19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3E67C-5936-3740-B8AC-AEE5A11D12CF}"/>
              </a:ext>
            </a:extLst>
          </p:cNvPr>
          <p:cNvSpPr txBox="1"/>
          <p:nvPr/>
        </p:nvSpPr>
        <p:spPr>
          <a:xfrm>
            <a:off x="1618113" y="332656"/>
            <a:ext cx="705834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4000" dirty="0">
                <a:solidFill>
                  <a:srgbClr val="479273"/>
                </a:solidFill>
              </a:rPr>
              <a:t>Nutrient availability (amount, </a:t>
            </a:r>
          </a:p>
          <a:p>
            <a:r>
              <a:rPr lang="en-PT" sz="4000" dirty="0">
                <a:solidFill>
                  <a:srgbClr val="479273"/>
                </a:solidFill>
              </a:rPr>
              <a:t>chemical form and availability)</a:t>
            </a:r>
          </a:p>
          <a:p>
            <a:endParaRPr lang="en-PT" sz="4000" dirty="0">
              <a:solidFill>
                <a:srgbClr val="479273"/>
              </a:solidFill>
            </a:endParaRPr>
          </a:p>
          <a:p>
            <a:endParaRPr lang="en-PT" sz="4000" dirty="0">
              <a:solidFill>
                <a:srgbClr val="479273"/>
              </a:solidFill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BE4F73D-CE76-B64A-8C98-67F32D2D21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3" t="12200" r="24801" b="35967"/>
          <a:stretch/>
        </p:blipFill>
        <p:spPr>
          <a:xfrm>
            <a:off x="1259632" y="1907849"/>
            <a:ext cx="6680037" cy="461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6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7"/>
    </mc:Choice>
    <mc:Fallback xmlns="">
      <p:transition spd="slow" advTm="4194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6761163" y="4124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790222" y="440266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pic>
        <p:nvPicPr>
          <p:cNvPr id="13" name="Picture 10" descr="WK LOGO Nutriplanta-09.png">
            <a:extLst>
              <a:ext uri="{FF2B5EF4-FFF2-40B4-BE49-F238E27FC236}">
                <a16:creationId xmlns:a16="http://schemas.microsoft.com/office/drawing/2014/main" id="{52E500C9-E6BD-304E-8533-956B1EA11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30187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62CEBD9-0763-BE42-9EC9-FD3297D83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14BAA2-C999-8649-8839-9EBC6D70EC40}" type="slidenum">
              <a:rPr lang="en-US" altLang="en-PT" sz="1400"/>
              <a:pPr/>
              <a:t>2</a:t>
            </a:fld>
            <a:endParaRPr lang="en-US" altLang="en-PT" sz="1400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00D814A5-0DFF-5D47-A32F-FCBC42382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5"/>
          <a:stretch>
            <a:fillRect/>
          </a:stretch>
        </p:blipFill>
        <p:spPr bwMode="auto">
          <a:xfrm>
            <a:off x="586054" y="1268760"/>
            <a:ext cx="7946386" cy="556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E85DF34-755E-AC42-B1BE-CC6C889A2630}"/>
              </a:ext>
            </a:extLst>
          </p:cNvPr>
          <p:cNvSpPr txBox="1">
            <a:spLocks/>
          </p:cNvSpPr>
          <p:nvPr/>
        </p:nvSpPr>
        <p:spPr bwMode="auto">
          <a:xfrm>
            <a:off x="67056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fld id="{4514BAA2-C999-8649-8839-9EBC6D70EC40}" type="slidenum">
              <a:rPr lang="en-US" altLang="en-PT" sz="1400" smtClean="0"/>
              <a:pPr/>
              <a:t>2</a:t>
            </a:fld>
            <a:endParaRPr lang="en-US" altLang="en-PT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329AF2-AF50-9C4E-97EA-CEB1587CD742}"/>
              </a:ext>
            </a:extLst>
          </p:cNvPr>
          <p:cNvSpPr txBox="1"/>
          <p:nvPr/>
        </p:nvSpPr>
        <p:spPr>
          <a:xfrm>
            <a:off x="1331640" y="764704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3200" dirty="0">
                <a:solidFill>
                  <a:srgbClr val="479273"/>
                </a:solidFill>
              </a:rPr>
              <a:t>How do plants acquire nutrients?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413555-E534-E04F-9456-759CC16D41D5}"/>
              </a:ext>
            </a:extLst>
          </p:cNvPr>
          <p:cNvSpPr txBox="1"/>
          <p:nvPr/>
        </p:nvSpPr>
        <p:spPr>
          <a:xfrm>
            <a:off x="2167335" y="281033"/>
            <a:ext cx="4809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dirty="0"/>
              <a:t>Principais pontos da aula anterior</a:t>
            </a:r>
          </a:p>
        </p:txBody>
      </p:sp>
    </p:spTree>
    <p:extLst>
      <p:ext uri="{BB962C8B-B14F-4D97-AF65-F5344CB8AC3E}">
        <p14:creationId xmlns:p14="http://schemas.microsoft.com/office/powerpoint/2010/main" val="2889967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20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3E67C-5936-3740-B8AC-AEE5A11D12CF}"/>
              </a:ext>
            </a:extLst>
          </p:cNvPr>
          <p:cNvSpPr txBox="1"/>
          <p:nvPr/>
        </p:nvSpPr>
        <p:spPr>
          <a:xfrm>
            <a:off x="1618113" y="332656"/>
            <a:ext cx="6117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4000" dirty="0">
                <a:solidFill>
                  <a:srgbClr val="479273"/>
                </a:solidFill>
              </a:rPr>
              <a:t>Plant-microbe interactions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9E4E6C-667F-C044-BC08-C93F502C4B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2" b="1726"/>
          <a:stretch/>
        </p:blipFill>
        <p:spPr>
          <a:xfrm>
            <a:off x="35495" y="1124744"/>
            <a:ext cx="9108505" cy="51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2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7"/>
    </mc:Choice>
    <mc:Fallback xmlns="">
      <p:transition spd="slow" advTm="4194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21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3E67C-5936-3740-B8AC-AEE5A11D12CF}"/>
              </a:ext>
            </a:extLst>
          </p:cNvPr>
          <p:cNvSpPr txBox="1"/>
          <p:nvPr/>
        </p:nvSpPr>
        <p:spPr>
          <a:xfrm>
            <a:off x="1618113" y="332656"/>
            <a:ext cx="6117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4000" dirty="0">
                <a:solidFill>
                  <a:srgbClr val="479273"/>
                </a:solidFill>
              </a:rPr>
              <a:t>Plant-microbe interactions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B5F98A-DD56-354A-959D-D0149FB86A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2"/>
          <a:stretch/>
        </p:blipFill>
        <p:spPr>
          <a:xfrm>
            <a:off x="-18418" y="1124744"/>
            <a:ext cx="9162418" cy="51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7"/>
    </mc:Choice>
    <mc:Fallback xmlns="">
      <p:transition spd="slow" advTm="4194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37_10RootNodules_L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2508250"/>
            <a:ext cx="388302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3" descr="37_11SoybeanRootNodule_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12988"/>
            <a:ext cx="4594225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5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838200" y="980728"/>
            <a:ext cx="8305800" cy="1776413"/>
          </a:xfrm>
        </p:spPr>
        <p:txBody>
          <a:bodyPr/>
          <a:lstStyle/>
          <a:p>
            <a:pPr defTabSz="911225">
              <a:tabLst>
                <a:tab pos="3035300" algn="l"/>
              </a:tabLst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 fixation by </a:t>
            </a:r>
            <a:r>
              <a:rPr lang="en-US" i="1" u="sng" dirty="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Rhizobium</a:t>
            </a:r>
            <a:r>
              <a:rPr lang="en-US" u="sng" dirty="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 bacteria</a:t>
            </a:r>
            <a:endParaRPr lang="en-US" sz="2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630488" lvl="1" indent="-280988" defTabSz="911225">
              <a:tabLst>
                <a:tab pos="3035300" algn="l"/>
              </a:tabLst>
            </a:pPr>
            <a:r>
              <a:rPr lang="en-US" sz="2400" u="sng" dirty="0">
                <a:solidFill>
                  <a:srgbClr val="CC0000"/>
                </a:solidFill>
                <a:latin typeface="Arial" charset="0"/>
                <a:ea typeface="ＭＳ Ｐゴシック" charset="0"/>
              </a:rPr>
              <a:t>symbiotic relationship</a:t>
            </a:r>
            <a:r>
              <a:rPr lang="en-US" sz="2400" dirty="0">
                <a:latin typeface="Arial" charset="0"/>
                <a:ea typeface="ＭＳ Ｐゴシック" charset="0"/>
              </a:rPr>
              <a:t> with bean family (legumes)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EB7B9AA-07E5-7149-876A-95B8116CC121}"/>
              </a:ext>
            </a:extLst>
          </p:cNvPr>
          <p:cNvSpPr txBox="1">
            <a:spLocks/>
          </p:cNvSpPr>
          <p:nvPr/>
        </p:nvSpPr>
        <p:spPr bwMode="auto">
          <a:xfrm>
            <a:off x="1153344" y="-27384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PT" sz="2800" kern="0" dirty="0">
                <a:solidFill>
                  <a:srgbClr val="469172"/>
                </a:solidFill>
              </a:rPr>
              <a:t>Nódulos das leguminosas</a:t>
            </a:r>
          </a:p>
        </p:txBody>
      </p:sp>
      <p:pic>
        <p:nvPicPr>
          <p:cNvPr id="12" name="Picture 11" descr="WK LOGO Nutriplanta-09.png">
            <a:extLst>
              <a:ext uri="{FF2B5EF4-FFF2-40B4-BE49-F238E27FC236}">
                <a16:creationId xmlns:a16="http://schemas.microsoft.com/office/drawing/2014/main" id="{A705D74C-B4E3-0141-BA56-E42C3840A8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207384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413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37_11SoybeanRootNodule_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12988"/>
            <a:ext cx="4594225" cy="454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oot Nodule Form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6442" y="2690295"/>
            <a:ext cx="4249302" cy="3186977"/>
          </a:xfrm>
          <a:prstGeom prst="rect">
            <a:avLst/>
          </a:prstGeom>
        </p:spPr>
      </p:pic>
      <p:pic>
        <p:nvPicPr>
          <p:cNvPr id="14" name="Picture 13" descr="WK LOGO Nutriplanta-09.png">
            <a:extLst>
              <a:ext uri="{FF2B5EF4-FFF2-40B4-BE49-F238E27FC236}">
                <a16:creationId xmlns:a16="http://schemas.microsoft.com/office/drawing/2014/main" id="{806859D7-2239-E649-8C37-595971C4F08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207384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B365C061-8B24-C549-9B8A-AE83E72FB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980728"/>
            <a:ext cx="8305800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1225">
              <a:tabLst>
                <a:tab pos="3035300" algn="l"/>
              </a:tabLst>
            </a:pPr>
            <a:r>
              <a:rPr lang="en-US" kern="0" dirty="0">
                <a:latin typeface="Arial" charset="0"/>
                <a:ea typeface="ＭＳ Ｐゴシック" charset="0"/>
                <a:cs typeface="ＭＳ Ｐゴシック" charset="0"/>
              </a:rPr>
              <a:t>N fixation by </a:t>
            </a:r>
            <a:r>
              <a:rPr lang="en-US" i="1" u="sng" kern="0" dirty="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Rhizobium</a:t>
            </a:r>
            <a:r>
              <a:rPr lang="en-US" u="sng" kern="0" dirty="0">
                <a:solidFill>
                  <a:srgbClr val="CC0000"/>
                </a:solidFill>
                <a:latin typeface="Arial" charset="0"/>
                <a:ea typeface="ＭＳ Ｐゴシック" charset="0"/>
                <a:cs typeface="ＭＳ Ｐゴシック" charset="0"/>
              </a:rPr>
              <a:t> bacteria</a:t>
            </a:r>
            <a:endParaRPr lang="en-US" sz="26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630488" lvl="1" indent="-280988" defTabSz="911225">
              <a:tabLst>
                <a:tab pos="3035300" algn="l"/>
              </a:tabLst>
            </a:pPr>
            <a:r>
              <a:rPr lang="en-US" sz="2400" u="sng" kern="0" dirty="0">
                <a:solidFill>
                  <a:srgbClr val="CC0000"/>
                </a:solidFill>
                <a:latin typeface="Arial" charset="0"/>
                <a:ea typeface="ＭＳ Ｐゴシック" charset="0"/>
              </a:rPr>
              <a:t>symbiotic relationship</a:t>
            </a:r>
            <a:r>
              <a:rPr lang="en-US" sz="2400" kern="0" dirty="0">
                <a:latin typeface="Arial" charset="0"/>
                <a:ea typeface="ＭＳ Ｐゴシック" charset="0"/>
              </a:rPr>
              <a:t> with bean family (legumes)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E2DBB919-DD24-494D-B4F2-846AE3CF0A43}"/>
              </a:ext>
            </a:extLst>
          </p:cNvPr>
          <p:cNvSpPr txBox="1">
            <a:spLocks/>
          </p:cNvSpPr>
          <p:nvPr/>
        </p:nvSpPr>
        <p:spPr bwMode="auto">
          <a:xfrm>
            <a:off x="1153344" y="-27384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PT" sz="2800" kern="0" dirty="0">
                <a:solidFill>
                  <a:srgbClr val="469172"/>
                </a:solidFill>
              </a:rPr>
              <a:t>Nódulos das leguminosas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FB5A04D-83AD-1D42-B6B1-EEDE46DC4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23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58529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53" name="Rectangle 25"/>
          <p:cNvSpPr>
            <a:spLocks noChangeArrowheads="1"/>
          </p:cNvSpPr>
          <p:nvPr/>
        </p:nvSpPr>
        <p:spPr bwMode="auto">
          <a:xfrm>
            <a:off x="146050" y="139700"/>
            <a:ext cx="8769350" cy="6565900"/>
          </a:xfrm>
          <a:prstGeom prst="rect">
            <a:avLst/>
          </a:prstGeom>
          <a:solidFill>
            <a:srgbClr val="E4E6B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GB" sz="4400">
              <a:solidFill>
                <a:schemeClr val="tx2"/>
              </a:solidFill>
            </a:endParaRPr>
          </a:p>
        </p:txBody>
      </p:sp>
      <p:sp>
        <p:nvSpPr>
          <p:cNvPr id="49154" name="Rectangle 34"/>
          <p:cNvSpPr>
            <a:spLocks noChangeArrowheads="1"/>
          </p:cNvSpPr>
          <p:nvPr/>
        </p:nvSpPr>
        <p:spPr bwMode="auto">
          <a:xfrm>
            <a:off x="882650" y="142875"/>
            <a:ext cx="7983538" cy="590550"/>
          </a:xfrm>
          <a:prstGeom prst="rect">
            <a:avLst/>
          </a:prstGeom>
          <a:solidFill>
            <a:srgbClr val="E4E6B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US" sz="2800">
                <a:solidFill>
                  <a:srgbClr val="CA4408"/>
                </a:solidFill>
              </a:rPr>
              <a:t>Ra</a:t>
            </a:r>
            <a:r>
              <a:rPr lang="en-US" altLang="ja-JP" sz="2800">
                <a:solidFill>
                  <a:srgbClr val="CA4408"/>
                </a:solidFill>
              </a:rPr>
              <a:t>ízes - Rizosfera</a:t>
            </a:r>
            <a:endParaRPr lang="en-US" sz="2800">
              <a:solidFill>
                <a:srgbClr val="CA4408"/>
              </a:solidFill>
            </a:endParaRPr>
          </a:p>
        </p:txBody>
      </p:sp>
      <p:pic>
        <p:nvPicPr>
          <p:cNvPr id="49156" name="Picture 21" descr="A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125" y="625475"/>
            <a:ext cx="5946775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24"/>
          <p:cNvSpPr txBox="1">
            <a:spLocks noChangeArrowheads="1"/>
          </p:cNvSpPr>
          <p:nvPr/>
        </p:nvSpPr>
        <p:spPr bwMode="auto">
          <a:xfrm>
            <a:off x="1889125" y="6127750"/>
            <a:ext cx="2725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i="1"/>
              <a:t>Jakobson et al, New Phytologist 2001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F9DA1-B316-FC43-A7AA-FFC32AEF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24</a:t>
            </a:fld>
            <a:endParaRPr lang="en-US" sz="1400"/>
          </a:p>
        </p:txBody>
      </p:sp>
      <p:pic>
        <p:nvPicPr>
          <p:cNvPr id="7" name="Picture 6" descr="WK LOGO Nutriplanta-09.png">
            <a:extLst>
              <a:ext uri="{FF2B5EF4-FFF2-40B4-BE49-F238E27FC236}">
                <a16:creationId xmlns:a16="http://schemas.microsoft.com/office/drawing/2014/main" id="{AFF064F5-331C-F145-A12A-27F8F986E1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207384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978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t-PT" sz="4000" dirty="0" err="1">
                <a:solidFill>
                  <a:srgbClr val="479273"/>
                </a:solidFill>
                <a:latin typeface="Arial" charset="0"/>
                <a:ea typeface="ＭＳ Ｐゴシック" charset="0"/>
                <a:cs typeface="ＭＳ Ｐゴシック" charset="0"/>
              </a:rPr>
              <a:t>Mycorrhiza</a:t>
            </a:r>
            <a:r>
              <a:rPr lang="pt-PT" sz="4000" dirty="0">
                <a:solidFill>
                  <a:srgbClr val="479273"/>
                </a:solidFill>
                <a:latin typeface="Arial" charset="0"/>
                <a:ea typeface="ＭＳ Ｐゴシック" charset="0"/>
                <a:cs typeface="ＭＳ Ｐゴシック" charset="0"/>
              </a:rPr>
              <a:t> - </a:t>
            </a:r>
            <a:r>
              <a:rPr lang="pt-PT" sz="4000" dirty="0" err="1">
                <a:solidFill>
                  <a:srgbClr val="479273"/>
                </a:solidFill>
                <a:latin typeface="Arial" charset="0"/>
                <a:ea typeface="ＭＳ Ｐゴシック" charset="0"/>
                <a:cs typeface="ＭＳ Ｐゴシック" charset="0"/>
              </a:rPr>
              <a:t>What</a:t>
            </a:r>
            <a:r>
              <a:rPr lang="pt-PT" sz="4000" dirty="0">
                <a:solidFill>
                  <a:srgbClr val="479273"/>
                </a:solidFill>
                <a:latin typeface="Arial" charset="0"/>
                <a:ea typeface="ＭＳ Ｐゴシック" charset="0"/>
                <a:cs typeface="ＭＳ Ｐゴシック" charset="0"/>
              </a:rPr>
              <a:t> are </a:t>
            </a:r>
            <a:r>
              <a:rPr lang="pt-PT" sz="4000" dirty="0" err="1">
                <a:solidFill>
                  <a:srgbClr val="479273"/>
                </a:solidFill>
                <a:latin typeface="Arial" charset="0"/>
                <a:ea typeface="ＭＳ Ｐゴシック" charset="0"/>
                <a:cs typeface="ＭＳ Ｐゴシック" charset="0"/>
              </a:rPr>
              <a:t>they</a:t>
            </a:r>
            <a:r>
              <a:rPr lang="pt-PT" sz="4000" dirty="0">
                <a:solidFill>
                  <a:srgbClr val="479273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3588" y="2006600"/>
            <a:ext cx="4114800" cy="2879725"/>
          </a:xfrm>
        </p:spPr>
        <p:txBody>
          <a:bodyPr/>
          <a:lstStyle/>
          <a:p>
            <a:r>
              <a:rPr lang="pt-PT" sz="2000" dirty="0">
                <a:latin typeface="Arial" charset="0"/>
                <a:ea typeface="ＭＳ Ｐゴシック" charset="0"/>
                <a:cs typeface="ＭＳ Ｐゴシック" charset="0"/>
              </a:rPr>
              <a:t>Do grego, “Raiz - fungo” (Frank, 1885)</a:t>
            </a:r>
          </a:p>
          <a:p>
            <a:r>
              <a:rPr lang="pt-PT" sz="2000" dirty="0">
                <a:latin typeface="Arial" charset="0"/>
                <a:ea typeface="ＭＳ Ｐゴシック" charset="0"/>
                <a:cs typeface="ＭＳ Ｐゴシック" charset="0"/>
              </a:rPr>
              <a:t>Relações simbióticas entre fungos e raízes de plantas</a:t>
            </a:r>
          </a:p>
          <a:p>
            <a:r>
              <a:rPr lang="pt-PT" sz="2000" dirty="0">
                <a:latin typeface="Arial" charset="0"/>
                <a:ea typeface="ＭＳ Ｐゴシック" charset="0"/>
                <a:cs typeface="ＭＳ Ｐゴシック" charset="0"/>
              </a:rPr>
              <a:t>Existem em 80-90% das plantas vasculares</a:t>
            </a:r>
          </a:p>
          <a:p>
            <a:endParaRPr lang="pt-PT" sz="2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900113" y="5013325"/>
            <a:ext cx="71278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/>
              <a:t>Originaram-se há cerca de 460 MA, vitais para a colonização da terra pelas plantas</a:t>
            </a:r>
          </a:p>
        </p:txBody>
      </p:sp>
      <p:pic>
        <p:nvPicPr>
          <p:cNvPr id="53252" name="Picture 5" descr="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95400"/>
            <a:ext cx="3962400" cy="346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WK LOGO Nutriplanta-09.png">
            <a:extLst>
              <a:ext uri="{FF2B5EF4-FFF2-40B4-BE49-F238E27FC236}">
                <a16:creationId xmlns:a16="http://schemas.microsoft.com/office/drawing/2014/main" id="{23F543D0-47AC-0F48-9431-B6B2F79209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207384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25D030C-573B-4D41-8CE7-4611E1A75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25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408459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K LOGO Nutriplanta-09.png">
            <a:extLst>
              <a:ext uri="{FF2B5EF4-FFF2-40B4-BE49-F238E27FC236}">
                <a16:creationId xmlns:a16="http://schemas.microsoft.com/office/drawing/2014/main" id="{C535EE52-94E5-EC40-8A10-6BF91DBCB7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207384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B3F050-D371-0F4A-B061-E54FE23E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26</a:t>
            </a:fld>
            <a:endParaRPr lang="en-US" sz="1400"/>
          </a:p>
        </p:txBody>
      </p:sp>
      <p:pic>
        <p:nvPicPr>
          <p:cNvPr id="9" name="Online Media 2" descr="Mycorrhizal Fungi Animation">
            <a:hlinkClick r:id="" action="ppaction://media"/>
            <a:extLst>
              <a:ext uri="{FF2B5EF4-FFF2-40B4-BE49-F238E27FC236}">
                <a16:creationId xmlns:a16="http://schemas.microsoft.com/office/drawing/2014/main" id="{2A192E2E-A37C-E249-85DD-BDE145FB6B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1051971"/>
            <a:ext cx="9197220" cy="519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2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012924-C24C-BD4F-AAC0-315AF102B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2204864"/>
            <a:ext cx="2806710" cy="2357636"/>
          </a:xfrm>
          <a:prstGeom prst="rect">
            <a:avLst/>
          </a:prstGeom>
        </p:spPr>
      </p:pic>
      <p:pic>
        <p:nvPicPr>
          <p:cNvPr id="24064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250" y="2550443"/>
            <a:ext cx="210026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7348" name="Picture 5" descr="arbuscule SEM"/>
          <p:cNvPicPr>
            <a:picLocks noChangeAspect="1" noChangeArrowheads="1"/>
          </p:cNvPicPr>
          <p:nvPr/>
        </p:nvPicPr>
        <p:blipFill>
          <a:blip r:embed="rId5">
            <a:lum contras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0250" y="1340768"/>
            <a:ext cx="206375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8" name="Text Box 8"/>
          <p:cNvSpPr txBox="1">
            <a:spLocks noChangeArrowheads="1"/>
          </p:cNvSpPr>
          <p:nvPr/>
        </p:nvSpPr>
        <p:spPr bwMode="auto">
          <a:xfrm>
            <a:off x="1219200" y="6262688"/>
            <a:ext cx="711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800">
                <a:solidFill>
                  <a:schemeClr val="bg1"/>
                </a:solidFill>
              </a:rPr>
              <a:t>Micorriza arbuscular:   90% das plantas   agronômicas (soja tomate)</a:t>
            </a:r>
            <a:endParaRPr lang="pt-BR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57352" name="Rectangle 13"/>
          <p:cNvSpPr>
            <a:spLocks noChangeArrowheads="1"/>
          </p:cNvSpPr>
          <p:nvPr/>
        </p:nvSpPr>
        <p:spPr bwMode="auto">
          <a:xfrm>
            <a:off x="3200400" y="152400"/>
            <a:ext cx="5715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altLang="ja-JP">
                <a:solidFill>
                  <a:schemeClr val="bg1"/>
                </a:solidFill>
                <a:latin typeface="Times" charset="0"/>
              </a:rPr>
              <a:t>Micorrizas arbusculares</a:t>
            </a:r>
            <a:endParaRPr lang="en-US">
              <a:solidFill>
                <a:schemeClr val="bg1"/>
              </a:solidFill>
              <a:latin typeface="Times" charset="0"/>
            </a:endParaRPr>
          </a:p>
        </p:txBody>
      </p:sp>
      <p:pic>
        <p:nvPicPr>
          <p:cNvPr id="16" name="Picture 15" descr="WK LOGO Nutriplanta-09.png">
            <a:extLst>
              <a:ext uri="{FF2B5EF4-FFF2-40B4-BE49-F238E27FC236}">
                <a16:creationId xmlns:a16="http://schemas.microsoft.com/office/drawing/2014/main" id="{DF8D512E-6443-8E45-B5E3-795EC83B38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207384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0572FC4-336F-0642-B828-7E63332FA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27</a:t>
            </a:fld>
            <a:endParaRPr lang="en-US" sz="1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D32E06-3E92-4B41-BBE3-C04A2AA91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9842" y="908720"/>
            <a:ext cx="4372398" cy="55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20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490663"/>
            <a:ext cx="8829675" cy="536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1956" name="TextBox 2"/>
          <p:cNvSpPr txBox="1">
            <a:spLocks noChangeArrowheads="1"/>
          </p:cNvSpPr>
          <p:nvPr/>
        </p:nvSpPr>
        <p:spPr bwMode="auto">
          <a:xfrm>
            <a:off x="1331640" y="116632"/>
            <a:ext cx="748952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GB" b="1" dirty="0"/>
          </a:p>
          <a:p>
            <a:pPr algn="ctr"/>
            <a:r>
              <a:rPr lang="en-GB" b="1" dirty="0">
                <a:solidFill>
                  <a:srgbClr val="479273"/>
                </a:solidFill>
              </a:rPr>
              <a:t>Putative model for N transference from the fungi to the plant (AMF)</a:t>
            </a:r>
          </a:p>
        </p:txBody>
      </p:sp>
      <p:pic>
        <p:nvPicPr>
          <p:cNvPr id="10" name="Picture 9" descr="WK LOGO Nutriplanta-09.png">
            <a:extLst>
              <a:ext uri="{FF2B5EF4-FFF2-40B4-BE49-F238E27FC236}">
                <a16:creationId xmlns:a16="http://schemas.microsoft.com/office/drawing/2014/main" id="{CEF40238-2997-A345-954A-6B22278CEC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207384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2720B5-E859-0F45-A763-AE98F8324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28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224439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3" name="TextBox 2"/>
          <p:cNvSpPr txBox="1">
            <a:spLocks noChangeArrowheads="1"/>
          </p:cNvSpPr>
          <p:nvPr/>
        </p:nvSpPr>
        <p:spPr bwMode="auto">
          <a:xfrm>
            <a:off x="3043937" y="766763"/>
            <a:ext cx="5903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GB" b="1" dirty="0"/>
          </a:p>
          <a:p>
            <a:pPr algn="ctr"/>
            <a:r>
              <a:rPr lang="en-GB" b="1" dirty="0"/>
              <a:t>Putative model for N transference from the fungi to the plant </a:t>
            </a:r>
          </a:p>
        </p:txBody>
      </p:sp>
      <p:pic>
        <p:nvPicPr>
          <p:cNvPr id="384004" name="Picture 3" descr="11-10 FOT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211388"/>
            <a:ext cx="33543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4"/>
          <p:cNvSpPr>
            <a:spLocks noChangeArrowheads="1"/>
          </p:cNvSpPr>
          <p:nvPr/>
        </p:nvSpPr>
        <p:spPr bwMode="auto">
          <a:xfrm flipH="1">
            <a:off x="3138488" y="2433638"/>
            <a:ext cx="3351212" cy="887412"/>
          </a:xfrm>
          <a:custGeom>
            <a:avLst/>
            <a:gdLst>
              <a:gd name="G0" fmla="+- 17542 0 0"/>
              <a:gd name="G1" fmla="+- 5699 0 0"/>
              <a:gd name="G2" fmla="+- 21600 0 5699"/>
              <a:gd name="G3" fmla="+- 10800 0 5699"/>
              <a:gd name="G4" fmla="+- 21600 0 17542"/>
              <a:gd name="G5" fmla="*/ G4 G3 10800"/>
              <a:gd name="G6" fmla="+- 21600 0 G5"/>
              <a:gd name="T0" fmla="*/ 17542 w 21600"/>
              <a:gd name="T1" fmla="*/ 0 h 21600"/>
              <a:gd name="T2" fmla="*/ 0 w 21600"/>
              <a:gd name="T3" fmla="*/ 10800 h 21600"/>
              <a:gd name="T4" fmla="*/ 1754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542" y="0"/>
                </a:moveTo>
                <a:lnTo>
                  <a:pt x="17542" y="5699"/>
                </a:lnTo>
                <a:lnTo>
                  <a:pt x="3375" y="5699"/>
                </a:lnTo>
                <a:lnTo>
                  <a:pt x="3375" y="15901"/>
                </a:lnTo>
                <a:lnTo>
                  <a:pt x="17542" y="15901"/>
                </a:lnTo>
                <a:lnTo>
                  <a:pt x="1754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699"/>
                </a:moveTo>
                <a:lnTo>
                  <a:pt x="1350" y="15901"/>
                </a:lnTo>
                <a:lnTo>
                  <a:pt x="2700" y="15901"/>
                </a:lnTo>
                <a:lnTo>
                  <a:pt x="2700" y="5699"/>
                </a:lnTo>
                <a:close/>
              </a:path>
              <a:path w="21600" h="21600">
                <a:moveTo>
                  <a:pt x="0" y="5699"/>
                </a:moveTo>
                <a:lnTo>
                  <a:pt x="0" y="15901"/>
                </a:lnTo>
                <a:lnTo>
                  <a:pt x="675" y="15901"/>
                </a:lnTo>
                <a:lnTo>
                  <a:pt x="675" y="569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635896" y="2668588"/>
            <a:ext cx="227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bg1"/>
                </a:solidFill>
                <a:latin typeface="Times" charset="0"/>
              </a:rPr>
              <a:t>2 nmol N mg </a:t>
            </a:r>
            <a:r>
              <a:rPr lang="en-GB" sz="1800" baseline="30000" dirty="0">
                <a:solidFill>
                  <a:schemeClr val="bg1"/>
                </a:solidFill>
                <a:latin typeface="Times" charset="0"/>
              </a:rPr>
              <a:t>-1</a:t>
            </a:r>
            <a:r>
              <a:rPr lang="en-GB" sz="1800" dirty="0">
                <a:solidFill>
                  <a:schemeClr val="bg1"/>
                </a:solidFill>
                <a:latin typeface="Times" charset="0"/>
              </a:rPr>
              <a:t> FW h</a:t>
            </a:r>
            <a:r>
              <a:rPr lang="en-GB" sz="1800" baseline="30000" dirty="0">
                <a:solidFill>
                  <a:schemeClr val="bg1"/>
                </a:solidFill>
                <a:latin typeface="Times" charset="0"/>
              </a:rPr>
              <a:t>-1</a:t>
            </a:r>
            <a:endParaRPr lang="en-US" sz="1800" baseline="30000" dirty="0">
              <a:solidFill>
                <a:schemeClr val="bg1"/>
              </a:solidFill>
              <a:latin typeface="Times" charset="0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 flipH="1">
            <a:off x="3276600" y="4421188"/>
            <a:ext cx="3351213" cy="887412"/>
          </a:xfrm>
          <a:custGeom>
            <a:avLst/>
            <a:gdLst>
              <a:gd name="G0" fmla="+- 17542 0 0"/>
              <a:gd name="G1" fmla="+- 5699 0 0"/>
              <a:gd name="G2" fmla="+- 21600 0 5699"/>
              <a:gd name="G3" fmla="+- 10800 0 5699"/>
              <a:gd name="G4" fmla="+- 21600 0 17542"/>
              <a:gd name="G5" fmla="*/ G4 G3 10800"/>
              <a:gd name="G6" fmla="+- 21600 0 G5"/>
              <a:gd name="T0" fmla="*/ 17542 w 21600"/>
              <a:gd name="T1" fmla="*/ 0 h 21600"/>
              <a:gd name="T2" fmla="*/ 0 w 21600"/>
              <a:gd name="T3" fmla="*/ 10800 h 21600"/>
              <a:gd name="T4" fmla="*/ 1754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7542" y="0"/>
                </a:moveTo>
                <a:lnTo>
                  <a:pt x="17542" y="5699"/>
                </a:lnTo>
                <a:lnTo>
                  <a:pt x="3375" y="5699"/>
                </a:lnTo>
                <a:lnTo>
                  <a:pt x="3375" y="15901"/>
                </a:lnTo>
                <a:lnTo>
                  <a:pt x="17542" y="15901"/>
                </a:lnTo>
                <a:lnTo>
                  <a:pt x="1754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699"/>
                </a:moveTo>
                <a:lnTo>
                  <a:pt x="1350" y="15901"/>
                </a:lnTo>
                <a:lnTo>
                  <a:pt x="2700" y="15901"/>
                </a:lnTo>
                <a:lnTo>
                  <a:pt x="2700" y="5699"/>
                </a:lnTo>
                <a:close/>
              </a:path>
              <a:path w="21600" h="21600">
                <a:moveTo>
                  <a:pt x="0" y="5699"/>
                </a:moveTo>
                <a:lnTo>
                  <a:pt x="0" y="15901"/>
                </a:lnTo>
                <a:lnTo>
                  <a:pt x="675" y="15901"/>
                </a:lnTo>
                <a:lnTo>
                  <a:pt x="675" y="569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79912" y="4653136"/>
            <a:ext cx="227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800" dirty="0">
                <a:solidFill>
                  <a:schemeClr val="bg1"/>
                </a:solidFill>
                <a:latin typeface="Times" charset="0"/>
              </a:rPr>
              <a:t>3 nmol N mg </a:t>
            </a:r>
            <a:r>
              <a:rPr lang="en-GB" sz="1800" baseline="30000" dirty="0">
                <a:solidFill>
                  <a:schemeClr val="bg1"/>
                </a:solidFill>
                <a:latin typeface="Times" charset="0"/>
              </a:rPr>
              <a:t>-1</a:t>
            </a:r>
            <a:r>
              <a:rPr lang="en-GB" sz="1800" dirty="0">
                <a:solidFill>
                  <a:schemeClr val="bg1"/>
                </a:solidFill>
                <a:latin typeface="Times" charset="0"/>
              </a:rPr>
              <a:t> FW h</a:t>
            </a:r>
            <a:r>
              <a:rPr lang="en-GB" sz="1800" baseline="30000" dirty="0">
                <a:solidFill>
                  <a:schemeClr val="bg1"/>
                </a:solidFill>
                <a:latin typeface="Times" charset="0"/>
              </a:rPr>
              <a:t>-1</a:t>
            </a:r>
            <a:endParaRPr lang="en-US" sz="1800" baseline="30000" dirty="0">
              <a:solidFill>
                <a:schemeClr val="bg1"/>
              </a:solidFill>
              <a:latin typeface="Times" charset="0"/>
            </a:endParaRPr>
          </a:p>
        </p:txBody>
      </p:sp>
      <p:pic>
        <p:nvPicPr>
          <p:cNvPr id="384009" name="Picture 8" descr="Mykorrhiza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1982788"/>
            <a:ext cx="2630488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10" name="Picture 9" descr="Piri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887788"/>
            <a:ext cx="2667000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11" name="Text Box 10"/>
          <p:cNvSpPr txBox="1">
            <a:spLocks noChangeArrowheads="1"/>
          </p:cNvSpPr>
          <p:nvPr/>
        </p:nvSpPr>
        <p:spPr bwMode="auto">
          <a:xfrm>
            <a:off x="7086600" y="3582988"/>
            <a:ext cx="1903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1400" b="1" i="1"/>
              <a:t>Glomus intraradices</a:t>
            </a:r>
            <a:endParaRPr lang="en-US" sz="1400" b="1" i="1"/>
          </a:p>
        </p:txBody>
      </p:sp>
      <p:sp>
        <p:nvSpPr>
          <p:cNvPr id="384012" name="Text Box 11"/>
          <p:cNvSpPr txBox="1">
            <a:spLocks noChangeArrowheads="1"/>
          </p:cNvSpPr>
          <p:nvPr/>
        </p:nvSpPr>
        <p:spPr bwMode="auto">
          <a:xfrm>
            <a:off x="7010400" y="5716588"/>
            <a:ext cx="2022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a-DK" sz="1400" b="1" i="1"/>
              <a:t>Piriformospora indica</a:t>
            </a:r>
            <a:endParaRPr lang="en-US" sz="1400" b="1" i="1"/>
          </a:p>
        </p:txBody>
      </p:sp>
      <p:sp>
        <p:nvSpPr>
          <p:cNvPr id="384013" name="TextBox 3"/>
          <p:cNvSpPr txBox="1">
            <a:spLocks noChangeArrowheads="1"/>
          </p:cNvSpPr>
          <p:nvPr/>
        </p:nvSpPr>
        <p:spPr bwMode="auto">
          <a:xfrm>
            <a:off x="3276600" y="6254750"/>
            <a:ext cx="282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400" dirty="0"/>
              <a:t>Plant Physiology; Cruz et al 2007</a:t>
            </a:r>
          </a:p>
        </p:txBody>
      </p:sp>
      <p:pic>
        <p:nvPicPr>
          <p:cNvPr id="18" name="Picture 17" descr="WK LOGO Nutriplanta-09.png">
            <a:extLst>
              <a:ext uri="{FF2B5EF4-FFF2-40B4-BE49-F238E27FC236}">
                <a16:creationId xmlns:a16="http://schemas.microsoft.com/office/drawing/2014/main" id="{2D234529-E428-0345-953E-2F76794CAD6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207384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6E435C-5250-354D-83AA-3BFB42380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29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95691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6761163" y="4124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790222" y="440266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E85DF34-755E-AC42-B1BE-CC6C889A2630}"/>
              </a:ext>
            </a:extLst>
          </p:cNvPr>
          <p:cNvSpPr txBox="1">
            <a:spLocks/>
          </p:cNvSpPr>
          <p:nvPr/>
        </p:nvSpPr>
        <p:spPr bwMode="auto">
          <a:xfrm>
            <a:off x="6705600" y="6400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charset="0"/>
              </a:defRPr>
            </a:lvl9pPr>
          </a:lstStyle>
          <a:p>
            <a:fld id="{4514BAA2-C999-8649-8839-9EBC6D70EC40}" type="slidenum">
              <a:rPr lang="en-US" altLang="en-PT" sz="1400" smtClean="0"/>
              <a:pPr/>
              <a:t>3</a:t>
            </a:fld>
            <a:endParaRPr lang="en-US" altLang="en-PT" sz="1400" dirty="0"/>
          </a:p>
        </p:txBody>
      </p:sp>
      <p:pic>
        <p:nvPicPr>
          <p:cNvPr id="7" name="Picture 10" descr="WK LOGO Nutriplanta-09.png">
            <a:extLst>
              <a:ext uri="{FF2B5EF4-FFF2-40B4-BE49-F238E27FC236}">
                <a16:creationId xmlns:a16="http://schemas.microsoft.com/office/drawing/2014/main" id="{69159DE0-038A-1E49-A7AF-7F28C2B38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230187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2DFF7B-8696-2D4F-81E1-CF58E60B631C}"/>
              </a:ext>
            </a:extLst>
          </p:cNvPr>
          <p:cNvSpPr txBox="1"/>
          <p:nvPr/>
        </p:nvSpPr>
        <p:spPr>
          <a:xfrm>
            <a:off x="492304" y="1844824"/>
            <a:ext cx="78961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</a:t>
            </a:r>
            <a:r>
              <a:rPr lang="en-PT" sz="2000" b="1" dirty="0"/>
              <a:t>lant roots explore new soil patches </a:t>
            </a:r>
          </a:p>
          <a:p>
            <a:r>
              <a:rPr lang="en-PT" sz="2000" dirty="0"/>
              <a:t>(“alone” via root growth, and/or in association </a:t>
            </a:r>
          </a:p>
          <a:p>
            <a:r>
              <a:rPr lang="en-PT" sz="2000" dirty="0"/>
              <a:t>with mycorrhiza)</a:t>
            </a:r>
          </a:p>
          <a:p>
            <a:endParaRPr lang="en-PT" sz="2000" b="1" dirty="0"/>
          </a:p>
          <a:p>
            <a:r>
              <a:rPr lang="en-PT" sz="2000" b="1" dirty="0"/>
              <a:t>Nutrients can move to the root surface by: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B</a:t>
            </a:r>
            <a:r>
              <a:rPr lang="en-PT" sz="2000" dirty="0"/>
              <a:t>ulk flow (nutrients are carried by water moving through the soil toward the root); </a:t>
            </a:r>
            <a:r>
              <a:rPr lang="en-PT" sz="2000" i="1" dirty="0"/>
              <a:t>importance of soil moisture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D</a:t>
            </a:r>
            <a:r>
              <a:rPr lang="en-PT" sz="2000" dirty="0"/>
              <a:t>iffusion (mineral nutrients move from a region of higher concentration to a region of lower concentration)</a:t>
            </a:r>
          </a:p>
          <a:p>
            <a:endParaRPr lang="en-PT" sz="2000" dirty="0"/>
          </a:p>
          <a:p>
            <a:r>
              <a:rPr lang="en-PT" sz="2000" b="1" dirty="0"/>
              <a:t>Nutrient availability is dynamic; nutrients can be made available for plant uptake through: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</a:t>
            </a:r>
            <a:r>
              <a:rPr lang="en-PT" sz="2000" dirty="0"/>
              <a:t>ineralization of organic matter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</a:t>
            </a:r>
            <a:r>
              <a:rPr lang="en-PT" sz="2000" dirty="0"/>
              <a:t>olubilization of nutrients adsorbed to soil mineral particles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Mineral f</a:t>
            </a:r>
            <a:r>
              <a:rPr lang="en-PT" sz="2000" dirty="0"/>
              <a:t>ertilization (in agriculture)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D4D533-BB00-AA44-9AB3-4AD5E211F9F3}"/>
              </a:ext>
            </a:extLst>
          </p:cNvPr>
          <p:cNvSpPr txBox="1"/>
          <p:nvPr/>
        </p:nvSpPr>
        <p:spPr>
          <a:xfrm>
            <a:off x="1497058" y="216633"/>
            <a:ext cx="35686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b="1" dirty="0">
                <a:solidFill>
                  <a:srgbClr val="479273"/>
                </a:solidFill>
              </a:rPr>
              <a:t>How do plants overcome nutrient depletion zones?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9ACFF2-BBAA-C047-8F01-BE035BBE27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975" y="239701"/>
            <a:ext cx="30226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78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6E435C-5250-354D-83AA-3BFB42380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30</a:t>
            </a:fld>
            <a:endParaRPr lang="en-US" sz="14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66C7C8-54A9-2542-8921-F85560549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143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F188DB-CD8B-FB48-8244-5E4C093C21CC}"/>
              </a:ext>
            </a:extLst>
          </p:cNvPr>
          <p:cNvSpPr txBox="1"/>
          <p:nvPr/>
        </p:nvSpPr>
        <p:spPr>
          <a:xfrm>
            <a:off x="1233488" y="426730"/>
            <a:ext cx="7685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dirty="0">
                <a:solidFill>
                  <a:srgbClr val="479273"/>
                </a:solidFill>
              </a:rPr>
              <a:t>Exemplo do uso de biofertilizantes na gestão do P</a:t>
            </a:r>
          </a:p>
        </p:txBody>
      </p:sp>
      <p:pic>
        <p:nvPicPr>
          <p:cNvPr id="18" name="Picture 17" descr="WK LOGO Nutriplanta-09.png">
            <a:extLst>
              <a:ext uri="{FF2B5EF4-FFF2-40B4-BE49-F238E27FC236}">
                <a16:creationId xmlns:a16="http://schemas.microsoft.com/office/drawing/2014/main" id="{2D234529-E428-0345-953E-2F76794CAD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207384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D1443-0C7A-B642-8CF6-40066AEAD060}"/>
              </a:ext>
            </a:extLst>
          </p:cNvPr>
          <p:cNvSpPr txBox="1"/>
          <p:nvPr/>
        </p:nvSpPr>
        <p:spPr>
          <a:xfrm>
            <a:off x="3476397" y="6431270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1600" dirty="0"/>
              <a:t>Basílio et al submetido</a:t>
            </a:r>
          </a:p>
        </p:txBody>
      </p:sp>
    </p:spTree>
    <p:extLst>
      <p:ext uri="{BB962C8B-B14F-4D97-AF65-F5344CB8AC3E}">
        <p14:creationId xmlns:p14="http://schemas.microsoft.com/office/powerpoint/2010/main" val="1485451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6E435C-5250-354D-83AA-3BFB42380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31</a:t>
            </a:fld>
            <a:endParaRPr lang="en-US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F188DB-CD8B-FB48-8244-5E4C093C21CC}"/>
              </a:ext>
            </a:extLst>
          </p:cNvPr>
          <p:cNvSpPr txBox="1"/>
          <p:nvPr/>
        </p:nvSpPr>
        <p:spPr>
          <a:xfrm>
            <a:off x="1233488" y="426730"/>
            <a:ext cx="7685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dirty="0">
                <a:solidFill>
                  <a:srgbClr val="479273"/>
                </a:solidFill>
              </a:rPr>
              <a:t>Exemplo do uso de biofertilizantes na gestão do N</a:t>
            </a:r>
          </a:p>
        </p:txBody>
      </p:sp>
      <p:pic>
        <p:nvPicPr>
          <p:cNvPr id="18" name="Picture 17" descr="WK LOGO Nutriplanta-09.png">
            <a:extLst>
              <a:ext uri="{FF2B5EF4-FFF2-40B4-BE49-F238E27FC236}">
                <a16:creationId xmlns:a16="http://schemas.microsoft.com/office/drawing/2014/main" id="{2D234529-E428-0345-953E-2F76794CAD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207384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BD1443-0C7A-B642-8CF6-40066AEAD060}"/>
              </a:ext>
            </a:extLst>
          </p:cNvPr>
          <p:cNvSpPr txBox="1"/>
          <p:nvPr/>
        </p:nvSpPr>
        <p:spPr>
          <a:xfrm>
            <a:off x="3476397" y="6431270"/>
            <a:ext cx="2428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1600" dirty="0"/>
              <a:t>Dias et al, não publicado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DDAB04-5C01-F740-8098-696402A1E032}"/>
              </a:ext>
            </a:extLst>
          </p:cNvPr>
          <p:cNvGrpSpPr/>
          <p:nvPr/>
        </p:nvGrpSpPr>
        <p:grpSpPr>
          <a:xfrm>
            <a:off x="539552" y="1340768"/>
            <a:ext cx="7109937" cy="4189495"/>
            <a:chOff x="2356360" y="685799"/>
            <a:chExt cx="5978748" cy="3311769"/>
          </a:xfrm>
        </p:grpSpPr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162FACDE-1909-AC44-B416-AA890CD61BDC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684586" y="685799"/>
            <a:ext cx="5650522" cy="33117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DD199B8-7705-874C-86A6-96F60326CA95}"/>
                </a:ext>
              </a:extLst>
            </p:cNvPr>
            <p:cNvSpPr txBox="1"/>
            <p:nvPr/>
          </p:nvSpPr>
          <p:spPr>
            <a:xfrm rot="16200000">
              <a:off x="1376140" y="2298023"/>
              <a:ext cx="2271011" cy="3105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PT" dirty="0"/>
                <a:t>Shoot biomass (ton ha</a:t>
              </a:r>
              <a:r>
                <a:rPr lang="en-PT" baseline="30000" dirty="0"/>
                <a:t>-1</a:t>
              </a:r>
              <a:r>
                <a:rPr lang="en-PT" dirty="0"/>
                <a:t>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68888A5-0C6B-E74E-9C51-55386B0B373C}"/>
                </a:ext>
              </a:extLst>
            </p:cNvPr>
            <p:cNvSpPr txBox="1"/>
            <p:nvPr/>
          </p:nvSpPr>
          <p:spPr>
            <a:xfrm>
              <a:off x="7517401" y="855785"/>
              <a:ext cx="312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PT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342573-07DB-884E-BDDB-A7B0980E93BF}"/>
                </a:ext>
              </a:extLst>
            </p:cNvPr>
            <p:cNvSpPr txBox="1"/>
            <p:nvPr/>
          </p:nvSpPr>
          <p:spPr>
            <a:xfrm>
              <a:off x="3361924" y="949570"/>
              <a:ext cx="441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PT" dirty="0">
                  <a:latin typeface="Arial" panose="020B0604020202020204" pitchFamily="34" charset="0"/>
                  <a:cs typeface="Arial" panose="020B0604020202020204" pitchFamily="34" charset="0"/>
                </a:rPr>
                <a:t>ab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334A032-BEBA-E04D-8E85-A1F3204BDDBD}"/>
                </a:ext>
              </a:extLst>
            </p:cNvPr>
            <p:cNvSpPr txBox="1"/>
            <p:nvPr/>
          </p:nvSpPr>
          <p:spPr>
            <a:xfrm>
              <a:off x="4445945" y="1512275"/>
              <a:ext cx="312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PT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7EAC4A-DA7D-7843-ABAD-83C852DDFAC8}"/>
                </a:ext>
              </a:extLst>
            </p:cNvPr>
            <p:cNvSpPr txBox="1"/>
            <p:nvPr/>
          </p:nvSpPr>
          <p:spPr>
            <a:xfrm>
              <a:off x="5408142" y="1336431"/>
              <a:ext cx="428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PT" dirty="0">
                  <a:latin typeface="Arial" panose="020B0604020202020204" pitchFamily="34" charset="0"/>
                  <a:cs typeface="Arial" panose="020B0604020202020204" pitchFamily="34" charset="0"/>
                </a:rPr>
                <a:t>cd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2163E77-9668-7743-8652-5E55E17B9807}"/>
                </a:ext>
              </a:extLst>
            </p:cNvPr>
            <p:cNvSpPr txBox="1"/>
            <p:nvPr/>
          </p:nvSpPr>
          <p:spPr>
            <a:xfrm>
              <a:off x="6439771" y="1336432"/>
              <a:ext cx="428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PT" dirty="0">
                  <a:latin typeface="Arial" panose="020B0604020202020204" pitchFamily="34" charset="0"/>
                  <a:cs typeface="Arial" panose="020B0604020202020204" pitchFamily="34" charset="0"/>
                </a:rPr>
                <a:t>cd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45B300E-2097-534B-9532-7387F242F628}"/>
                </a:ext>
              </a:extLst>
            </p:cNvPr>
            <p:cNvCxnSpPr>
              <a:cxnSpLocks/>
            </p:cNvCxnSpPr>
            <p:nvPr/>
          </p:nvCxnSpPr>
          <p:spPr>
            <a:xfrm>
              <a:off x="3022427" y="1418992"/>
              <a:ext cx="5146431" cy="679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07897D3-64B0-3E40-A535-EF2694772015}"/>
              </a:ext>
            </a:extLst>
          </p:cNvPr>
          <p:cNvSpPr txBox="1"/>
          <p:nvPr/>
        </p:nvSpPr>
        <p:spPr>
          <a:xfrm>
            <a:off x="467544" y="5550331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The inoculation of the </a:t>
            </a:r>
            <a:r>
              <a:rPr lang="en-GB" b="1" dirty="0"/>
              <a:t>microbial consortium </a:t>
            </a:r>
            <a:r>
              <a:rPr lang="en-GB" dirty="0"/>
              <a:t>was able to compensate the reduction of </a:t>
            </a:r>
            <a:r>
              <a:rPr lang="en-GB" b="1" dirty="0"/>
              <a:t>1/3 of the fertilizer</a:t>
            </a:r>
            <a:endParaRPr lang="en-PT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704E5B-7196-AD4C-B8C3-6F54863FE3FD}"/>
              </a:ext>
            </a:extLst>
          </p:cNvPr>
          <p:cNvSpPr txBox="1"/>
          <p:nvPr/>
        </p:nvSpPr>
        <p:spPr>
          <a:xfrm>
            <a:off x="7760463" y="2372540"/>
            <a:ext cx="1331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</a:t>
            </a:r>
            <a:r>
              <a:rPr lang="en-PT" sz="1400" dirty="0"/>
              <a:t>acteria = plant growth promoting bacteria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E71CF5-391B-A142-A728-11A1ECF93CB3}"/>
              </a:ext>
            </a:extLst>
          </p:cNvPr>
          <p:cNvSpPr txBox="1"/>
          <p:nvPr/>
        </p:nvSpPr>
        <p:spPr>
          <a:xfrm>
            <a:off x="7740352" y="3669412"/>
            <a:ext cx="1331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AMF</a:t>
            </a:r>
            <a:r>
              <a:rPr lang="en-PT" sz="1400" dirty="0"/>
              <a:t> =  arbuscular mycorrhizal fungi</a:t>
            </a:r>
          </a:p>
        </p:txBody>
      </p:sp>
    </p:spTree>
    <p:extLst>
      <p:ext uri="{BB962C8B-B14F-4D97-AF65-F5344CB8AC3E}">
        <p14:creationId xmlns:p14="http://schemas.microsoft.com/office/powerpoint/2010/main" val="1524897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s-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732389"/>
            <a:ext cx="7263259" cy="522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06" name="TextBox 2"/>
          <p:cNvSpPr txBox="1">
            <a:spLocks noChangeArrowheads="1"/>
          </p:cNvSpPr>
          <p:nvPr/>
        </p:nvSpPr>
        <p:spPr bwMode="auto">
          <a:xfrm>
            <a:off x="569913" y="5572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pt-PT"/>
          </a:p>
        </p:txBody>
      </p:sp>
      <p:pic>
        <p:nvPicPr>
          <p:cNvPr id="5" name="Picture 4" descr="images-2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33563"/>
            <a:ext cx="4062413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932040" y="5877272"/>
            <a:ext cx="29729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pt-PT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Redes metabólicas</a:t>
            </a:r>
          </a:p>
        </p:txBody>
      </p:sp>
      <p:sp>
        <p:nvSpPr>
          <p:cNvPr id="277510" name="TextBox 1"/>
          <p:cNvSpPr txBox="1">
            <a:spLocks noChangeArrowheads="1"/>
          </p:cNvSpPr>
          <p:nvPr/>
        </p:nvSpPr>
        <p:spPr bwMode="auto">
          <a:xfrm>
            <a:off x="2559429" y="260648"/>
            <a:ext cx="4100803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5000" dirty="0">
                <a:solidFill>
                  <a:srgbClr val="479273"/>
                </a:solidFill>
              </a:rPr>
              <a:t>Plant nutrition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4" y="1988840"/>
            <a:ext cx="38226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pt-P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Vias metabólicas discretas</a:t>
            </a:r>
          </a:p>
        </p:txBody>
      </p:sp>
      <p:pic>
        <p:nvPicPr>
          <p:cNvPr id="11" name="Picture 10" descr="WK LOGO Nutriplanta-09.png">
            <a:extLst>
              <a:ext uri="{FF2B5EF4-FFF2-40B4-BE49-F238E27FC236}">
                <a16:creationId xmlns:a16="http://schemas.microsoft.com/office/drawing/2014/main" id="{1A3A82FD-3A6D-CB45-A27F-4654A31C55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207384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18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4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426A5B0-9A3B-D242-B41F-40C7CA3F73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1" t="15534" r="31100" b="55040"/>
          <a:stretch/>
        </p:blipFill>
        <p:spPr>
          <a:xfrm>
            <a:off x="225425" y="2141899"/>
            <a:ext cx="8714640" cy="391395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24C755F-B5FB-2047-BD3C-96343A25B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0171" y="198799"/>
            <a:ext cx="7772400" cy="1470025"/>
          </a:xfrm>
        </p:spPr>
        <p:txBody>
          <a:bodyPr/>
          <a:lstStyle/>
          <a:p>
            <a:r>
              <a:rPr lang="en-PT" dirty="0">
                <a:solidFill>
                  <a:srgbClr val="479273"/>
                </a:solidFill>
              </a:rPr>
              <a:t>Transportadores</a:t>
            </a:r>
          </a:p>
        </p:txBody>
      </p:sp>
    </p:spTree>
    <p:extLst>
      <p:ext uri="{BB962C8B-B14F-4D97-AF65-F5344CB8AC3E}">
        <p14:creationId xmlns:p14="http://schemas.microsoft.com/office/powerpoint/2010/main" val="117387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98"/>
    </mc:Choice>
    <mc:Fallback xmlns="">
      <p:transition spd="slow" advTm="20519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5</a:t>
            </a:fld>
            <a:endParaRPr lang="en-US" sz="1400"/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68760"/>
          </a:xfrm>
          <a:solidFill>
            <a:srgbClr val="E5ECEC"/>
          </a:solidFill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          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				</a:t>
            </a:r>
            <a:r>
              <a:rPr lang="en-US" b="1" dirty="0" err="1">
                <a:ln w="11430"/>
                <a:solidFill>
                  <a:srgbClr val="47927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Nutriç</a:t>
            </a:r>
            <a:r>
              <a:rPr lang="en-US" altLang="ja-JP" b="1" dirty="0" err="1">
                <a:ln w="11430"/>
                <a:solidFill>
                  <a:srgbClr val="47927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ão</a:t>
            </a:r>
            <a:r>
              <a:rPr lang="en-US" altLang="ja-JP" b="1" dirty="0">
                <a:ln w="11430"/>
                <a:solidFill>
                  <a:srgbClr val="47927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Vegetal</a:t>
            </a:r>
            <a:endParaRPr lang="en-US" b="1" dirty="0">
              <a:ln w="11430"/>
              <a:solidFill>
                <a:srgbClr val="47927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6761163" y="4124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93304" y="2852936"/>
            <a:ext cx="8064896" cy="1752600"/>
          </a:xfrm>
        </p:spPr>
        <p:txBody>
          <a:bodyPr/>
          <a:lstStyle/>
          <a:p>
            <a:pPr algn="l"/>
            <a:r>
              <a:rPr lang="en-GB" sz="1600" b="1" dirty="0" err="1"/>
              <a:t>Objectivos</a:t>
            </a:r>
            <a:r>
              <a:rPr lang="en-GB" sz="1600" b="1" dirty="0"/>
              <a:t> da 3ª aula: </a:t>
            </a:r>
            <a:r>
              <a:rPr lang="en-GB" sz="1600" b="1" dirty="0" err="1"/>
              <a:t>Factores</a:t>
            </a:r>
            <a:r>
              <a:rPr lang="en-GB" sz="1600" b="1" dirty="0"/>
              <a:t> que </a:t>
            </a:r>
            <a:r>
              <a:rPr lang="en-GB" sz="1600" b="1" dirty="0" err="1"/>
              <a:t>influenciam</a:t>
            </a:r>
            <a:r>
              <a:rPr lang="en-GB" sz="1600" b="1" dirty="0"/>
              <a:t> a </a:t>
            </a:r>
            <a:r>
              <a:rPr lang="en-GB" sz="1600" b="1" dirty="0" err="1"/>
              <a:t>tomada</a:t>
            </a:r>
            <a:r>
              <a:rPr lang="en-GB" sz="1600" b="1" dirty="0"/>
              <a:t> de </a:t>
            </a:r>
            <a:r>
              <a:rPr lang="en-GB" sz="1600" b="1" dirty="0" err="1"/>
              <a:t>nutreientes</a:t>
            </a:r>
            <a:r>
              <a:rPr lang="en-GB" sz="1600" b="1" dirty="0"/>
              <a:t> </a:t>
            </a:r>
            <a:r>
              <a:rPr lang="en-GB" sz="1600" b="1" dirty="0" err="1"/>
              <a:t>pelas</a:t>
            </a:r>
            <a:r>
              <a:rPr lang="en-GB" sz="1600" b="1" dirty="0"/>
              <a:t> </a:t>
            </a:r>
            <a:r>
              <a:rPr lang="en-GB" sz="1600" b="1" dirty="0" err="1"/>
              <a:t>plantas</a:t>
            </a:r>
            <a:endParaRPr lang="en-GB" sz="1600" b="1" dirty="0"/>
          </a:p>
          <a:p>
            <a:pPr algn="l"/>
            <a:endParaRPr lang="en-GB" sz="1600" dirty="0"/>
          </a:p>
          <a:p>
            <a:pPr algn="l"/>
            <a:r>
              <a:rPr lang="en-GB" sz="1600" dirty="0"/>
              <a:t>1 – </a:t>
            </a:r>
            <a:r>
              <a:rPr lang="en-GB" sz="1600" dirty="0" err="1"/>
              <a:t>Identidade</a:t>
            </a:r>
            <a:r>
              <a:rPr lang="en-GB" sz="1600" dirty="0"/>
              <a:t> do </a:t>
            </a:r>
            <a:r>
              <a:rPr lang="en-GB" sz="1600" dirty="0" err="1"/>
              <a:t>nutriente</a:t>
            </a:r>
            <a:endParaRPr lang="en-GB" sz="1600" dirty="0"/>
          </a:p>
          <a:p>
            <a:pPr algn="l"/>
            <a:r>
              <a:rPr lang="en-GB" sz="1600" dirty="0"/>
              <a:t>2 – </a:t>
            </a:r>
            <a:r>
              <a:rPr lang="en-GB" sz="1600" dirty="0" err="1"/>
              <a:t>Temperatura</a:t>
            </a:r>
            <a:endParaRPr lang="en-GB" sz="1600" dirty="0"/>
          </a:p>
          <a:p>
            <a:pPr algn="l"/>
            <a:r>
              <a:rPr lang="en-GB" sz="1600" dirty="0"/>
              <a:t>3 – pH do solo </a:t>
            </a:r>
            <a:r>
              <a:rPr lang="en-GB" sz="1600" dirty="0" err="1"/>
              <a:t>ou</a:t>
            </a:r>
            <a:r>
              <a:rPr lang="en-GB" sz="1600" dirty="0"/>
              <a:t> da </a:t>
            </a:r>
            <a:r>
              <a:rPr lang="en-GB" sz="1600" dirty="0" err="1"/>
              <a:t>solução</a:t>
            </a:r>
            <a:endParaRPr lang="en-GB" sz="1600" dirty="0"/>
          </a:p>
          <a:p>
            <a:pPr algn="l"/>
            <a:r>
              <a:rPr lang="en-GB" sz="1600" dirty="0"/>
              <a:t>4 – </a:t>
            </a:r>
            <a:r>
              <a:rPr lang="en-GB" sz="1600" dirty="0" err="1"/>
              <a:t>Demanda</a:t>
            </a:r>
            <a:r>
              <a:rPr lang="en-GB" sz="1600" dirty="0"/>
              <a:t> de </a:t>
            </a:r>
            <a:r>
              <a:rPr lang="en-GB" sz="1600" dirty="0" err="1"/>
              <a:t>nutrientes</a:t>
            </a:r>
            <a:r>
              <a:rPr lang="en-GB" sz="1600" dirty="0"/>
              <a:t> das </a:t>
            </a:r>
            <a:r>
              <a:rPr lang="en-GB" sz="1600" dirty="0" err="1"/>
              <a:t>plantas</a:t>
            </a:r>
            <a:endParaRPr lang="en-GB" sz="1600" dirty="0"/>
          </a:p>
          <a:p>
            <a:pPr algn="l"/>
            <a:r>
              <a:rPr lang="en-GB" sz="1600" dirty="0"/>
              <a:t>5 – </a:t>
            </a:r>
            <a:r>
              <a:rPr lang="en-GB" sz="1600" dirty="0" err="1"/>
              <a:t>Disponibilidade</a:t>
            </a:r>
            <a:r>
              <a:rPr lang="en-GB" sz="1600" dirty="0"/>
              <a:t> de nutrients</a:t>
            </a:r>
          </a:p>
          <a:p>
            <a:pPr algn="l"/>
            <a:r>
              <a:rPr lang="en-GB" sz="1600" dirty="0"/>
              <a:t>6 – </a:t>
            </a:r>
            <a:r>
              <a:rPr lang="en-GB" sz="1600" dirty="0" err="1"/>
              <a:t>Interações</a:t>
            </a:r>
            <a:r>
              <a:rPr lang="en-GB" sz="1600" dirty="0"/>
              <a:t> planta-</a:t>
            </a:r>
            <a:r>
              <a:rPr lang="en-GB" sz="1600" dirty="0" err="1"/>
              <a:t>microrganismos</a:t>
            </a:r>
            <a:endParaRPr lang="en-GB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BBF22D84-432A-9A4B-BC69-F228459F7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6165850"/>
            <a:ext cx="29181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600" i="1" dirty="0"/>
              <a:t>Teresa Dias – </a:t>
            </a:r>
            <a:r>
              <a:rPr lang="en-GB" sz="1600" i="1" dirty="0" err="1"/>
              <a:t>mtdias@fc.ul.pt</a:t>
            </a:r>
            <a:endParaRPr lang="en-GB" sz="1600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6</a:t>
            </a:fld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E29CA01-3275-C64F-BF02-77C703121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516" t="42427" r="32696" b="35380"/>
          <a:stretch/>
        </p:blipFill>
        <p:spPr>
          <a:xfrm>
            <a:off x="550601" y="2751912"/>
            <a:ext cx="8042797" cy="29523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E74D4A-A368-394F-BE0C-30D379E7B795}"/>
              </a:ext>
            </a:extLst>
          </p:cNvPr>
          <p:cNvSpPr txBox="1"/>
          <p:nvPr/>
        </p:nvSpPr>
        <p:spPr>
          <a:xfrm>
            <a:off x="1218484" y="1885980"/>
            <a:ext cx="6949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1800" dirty="0"/>
              <a:t>Em geral a composição química dos solos e da solução do solo é </a:t>
            </a:r>
            <a:r>
              <a:rPr lang="en-PT" sz="1800" b="1" dirty="0"/>
              <a:t>muito diferente </a:t>
            </a:r>
            <a:r>
              <a:rPr lang="en-PT" sz="1800" dirty="0"/>
              <a:t>da composição química do material vegetal.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B017BC-8CBF-024D-AF26-AFEE6D5A946B}"/>
              </a:ext>
            </a:extLst>
          </p:cNvPr>
          <p:cNvSpPr txBox="1"/>
          <p:nvPr/>
        </p:nvSpPr>
        <p:spPr>
          <a:xfrm>
            <a:off x="1691680" y="5708823"/>
            <a:ext cx="6606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dirty="0">
                <a:solidFill>
                  <a:srgbClr val="FFC000"/>
                </a:solidFill>
              </a:rPr>
              <a:t>As plantas selecionam os nutrientes. </a:t>
            </a:r>
            <a:r>
              <a:rPr lang="en-PT" dirty="0">
                <a:solidFill>
                  <a:srgbClr val="EC9956"/>
                </a:solidFill>
              </a:rPr>
              <a:t>Como?</a:t>
            </a:r>
            <a:r>
              <a:rPr lang="en-PT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761B40-7CFB-E94D-8FE4-C8233FC2E4D6}"/>
              </a:ext>
            </a:extLst>
          </p:cNvPr>
          <p:cNvSpPr/>
          <p:nvPr/>
        </p:nvSpPr>
        <p:spPr bwMode="auto">
          <a:xfrm>
            <a:off x="4427984" y="3429000"/>
            <a:ext cx="576064" cy="1777319"/>
          </a:xfrm>
          <a:prstGeom prst="roundRect">
            <a:avLst/>
          </a:prstGeom>
          <a:noFill/>
          <a:ln w="22225" cap="flat" cmpd="sng" algn="ctr">
            <a:solidFill>
              <a:srgbClr val="47927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P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17087FA-CC4A-EB4E-BFD5-C8C1FA7D5C1E}"/>
              </a:ext>
            </a:extLst>
          </p:cNvPr>
          <p:cNvSpPr/>
          <p:nvPr/>
        </p:nvSpPr>
        <p:spPr bwMode="auto">
          <a:xfrm>
            <a:off x="7812360" y="3429000"/>
            <a:ext cx="576064" cy="1777319"/>
          </a:xfrm>
          <a:prstGeom prst="roundRect">
            <a:avLst/>
          </a:prstGeom>
          <a:noFill/>
          <a:ln w="22225" cap="flat" cmpd="sng" algn="ctr">
            <a:solidFill>
              <a:srgbClr val="47927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P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4944AE-AF26-5941-BB93-B1D8BFE79570}"/>
              </a:ext>
            </a:extLst>
          </p:cNvPr>
          <p:cNvSpPr txBox="1"/>
          <p:nvPr/>
        </p:nvSpPr>
        <p:spPr>
          <a:xfrm>
            <a:off x="2179887" y="395124"/>
            <a:ext cx="4373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T" sz="3200" dirty="0">
                <a:solidFill>
                  <a:srgbClr val="479273"/>
                </a:solidFill>
              </a:rPr>
              <a:t>Identidade do nutriente</a:t>
            </a:r>
          </a:p>
        </p:txBody>
      </p:sp>
    </p:spTree>
    <p:extLst>
      <p:ext uri="{BB962C8B-B14F-4D97-AF65-F5344CB8AC3E}">
        <p14:creationId xmlns:p14="http://schemas.microsoft.com/office/powerpoint/2010/main" val="2869945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7</a:t>
            </a:fld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361FA9-F2AC-D949-BA47-BD2BCC386D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1" t="26060" r="30312" b="43030"/>
          <a:stretch/>
        </p:blipFill>
        <p:spPr>
          <a:xfrm>
            <a:off x="360269" y="1478687"/>
            <a:ext cx="8423462" cy="389901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5C5DB69-4401-5B46-B482-ED564EBEE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8172" y="5203684"/>
            <a:ext cx="6480720" cy="1586671"/>
          </a:xfrm>
        </p:spPr>
        <p:txBody>
          <a:bodyPr/>
          <a:lstStyle/>
          <a:p>
            <a:r>
              <a:rPr lang="en-PT" sz="2400" dirty="0">
                <a:solidFill>
                  <a:srgbClr val="479273"/>
                </a:solidFill>
              </a:rPr>
              <a:t>A aquisição seletiva de nutrientes é uma característica das plantas e depende do genótipo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BC7999-B655-8B4D-BE4D-32D5F6D12235}"/>
              </a:ext>
            </a:extLst>
          </p:cNvPr>
          <p:cNvSpPr txBox="1"/>
          <p:nvPr/>
        </p:nvSpPr>
        <p:spPr>
          <a:xfrm>
            <a:off x="1043608" y="1124744"/>
            <a:ext cx="6873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T" sz="2000" dirty="0"/>
              <a:t>A concentração de sódio (e de enxofre no caso do feijão) aumentou na solução nutritiva ao longo do tempo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4D4284-8E4A-0449-A76B-EE62EE860C99}"/>
              </a:ext>
            </a:extLst>
          </p:cNvPr>
          <p:cNvSpPr/>
          <p:nvPr/>
        </p:nvSpPr>
        <p:spPr bwMode="auto">
          <a:xfrm>
            <a:off x="1115616" y="3854952"/>
            <a:ext cx="6585660" cy="216023"/>
          </a:xfrm>
          <a:prstGeom prst="roundRect">
            <a:avLst/>
          </a:prstGeom>
          <a:noFill/>
          <a:ln w="25400" cap="flat" cmpd="sng" algn="ctr">
            <a:solidFill>
              <a:srgbClr val="47927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P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AEE51E1-BE70-0D47-B489-2DF33566D778}"/>
              </a:ext>
            </a:extLst>
          </p:cNvPr>
          <p:cNvSpPr/>
          <p:nvPr/>
        </p:nvSpPr>
        <p:spPr bwMode="auto">
          <a:xfrm>
            <a:off x="1115616" y="4647040"/>
            <a:ext cx="6585660" cy="216023"/>
          </a:xfrm>
          <a:prstGeom prst="roundRect">
            <a:avLst/>
          </a:prstGeom>
          <a:noFill/>
          <a:ln w="25400" cap="flat" cmpd="sng" algn="ctr">
            <a:solidFill>
              <a:srgbClr val="47927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P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EC3316-A5B4-C941-9D13-895B0902B84D}"/>
              </a:ext>
            </a:extLst>
          </p:cNvPr>
          <p:cNvSpPr txBox="1"/>
          <p:nvPr/>
        </p:nvSpPr>
        <p:spPr>
          <a:xfrm>
            <a:off x="2123728" y="332656"/>
            <a:ext cx="48348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3200" dirty="0">
                <a:solidFill>
                  <a:srgbClr val="479273"/>
                </a:solidFill>
              </a:rPr>
              <a:t>Identidade do nutriente</a:t>
            </a:r>
          </a:p>
        </p:txBody>
      </p:sp>
    </p:spTree>
    <p:extLst>
      <p:ext uri="{BB962C8B-B14F-4D97-AF65-F5344CB8AC3E}">
        <p14:creationId xmlns:p14="http://schemas.microsoft.com/office/powerpoint/2010/main" val="3250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714"/>
    </mc:Choice>
    <mc:Fallback xmlns="">
      <p:transition spd="slow" advTm="22771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8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3F66222-9329-464C-B5D6-1A45A82A6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63" t="33620" r="52247" b="40574"/>
          <a:stretch/>
        </p:blipFill>
        <p:spPr>
          <a:xfrm>
            <a:off x="1431651" y="1500709"/>
            <a:ext cx="6308701" cy="4941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EE7427-0739-514E-ACF3-5E6A76DB5A5D}"/>
              </a:ext>
            </a:extLst>
          </p:cNvPr>
          <p:cNvSpPr txBox="1"/>
          <p:nvPr/>
        </p:nvSpPr>
        <p:spPr>
          <a:xfrm>
            <a:off x="2123728" y="332656"/>
            <a:ext cx="60486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3200" dirty="0">
                <a:solidFill>
                  <a:srgbClr val="479273"/>
                </a:solidFill>
              </a:rPr>
              <a:t>Identidade do nutriente (interações entre nutrientes)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8E59B06-E194-4743-A620-B92D70A76D82}"/>
              </a:ext>
            </a:extLst>
          </p:cNvPr>
          <p:cNvSpPr/>
          <p:nvPr/>
        </p:nvSpPr>
        <p:spPr bwMode="auto">
          <a:xfrm>
            <a:off x="5796136" y="3356992"/>
            <a:ext cx="1709564" cy="2016224"/>
          </a:xfrm>
          <a:prstGeom prst="roundRect">
            <a:avLst/>
          </a:prstGeom>
          <a:noFill/>
          <a:ln w="25400" cap="flat" cmpd="sng" algn="ctr">
            <a:solidFill>
              <a:srgbClr val="47927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P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13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72"/>
    </mc:Choice>
    <mc:Fallback xmlns="">
      <p:transition spd="slow" advTm="26407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4FC700-2736-A147-B25F-4CFA8C8D4E26}" type="slidenum">
              <a:rPr lang="en-US" sz="1400"/>
              <a:pPr/>
              <a:t>9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-520219" y="527832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9" descr="WK LOGO Nutriplanta-09.png">
            <a:extLst>
              <a:ext uri="{FF2B5EF4-FFF2-40B4-BE49-F238E27FC236}">
                <a16:creationId xmlns:a16="http://schemas.microsoft.com/office/drawing/2014/main" id="{C9CA4CF7-4968-9F49-9F02-0FB1B6736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0500"/>
            <a:ext cx="97155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EE7427-0739-514E-ACF3-5E6A76DB5A5D}"/>
              </a:ext>
            </a:extLst>
          </p:cNvPr>
          <p:cNvSpPr txBox="1"/>
          <p:nvPr/>
        </p:nvSpPr>
        <p:spPr>
          <a:xfrm>
            <a:off x="2123728" y="332656"/>
            <a:ext cx="60486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T" sz="3200" dirty="0">
                <a:solidFill>
                  <a:srgbClr val="479273"/>
                </a:solidFill>
              </a:rPr>
              <a:t>Identidade do nutriente (interações entre nutrientes) </a:t>
            </a:r>
          </a:p>
        </p:txBody>
      </p:sp>
      <p:pic>
        <p:nvPicPr>
          <p:cNvPr id="12" name="Picture 11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20051CA1-2D17-7D41-A4B1-EBF659C9E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37" t="31100" r="31889" b="43700"/>
          <a:stretch/>
        </p:blipFill>
        <p:spPr>
          <a:xfrm>
            <a:off x="1115616" y="1425571"/>
            <a:ext cx="6910536" cy="531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72"/>
    </mc:Choice>
    <mc:Fallback xmlns="">
      <p:transition spd="slow" advTm="264072"/>
    </mc:Fallback>
  </mc:AlternateContent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15028</TotalTime>
  <Words>739</Words>
  <Application>Microsoft Macintosh PowerPoint</Application>
  <PresentationFormat>On-screen Show (4:3)</PresentationFormat>
  <Paragraphs>163</Paragraphs>
  <Slides>32</Slides>
  <Notes>31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Times</vt:lpstr>
      <vt:lpstr>Times New Roman</vt:lpstr>
      <vt:lpstr>Blank Presentation</vt:lpstr>
      <vt:lpstr>                Fisiologia Vegetal    Nutrição vegetal</vt:lpstr>
      <vt:lpstr>PowerPoint Presentation</vt:lpstr>
      <vt:lpstr>PowerPoint Presentation</vt:lpstr>
      <vt:lpstr>Transportadores</vt:lpstr>
      <vt:lpstr>                Nutrição Vegetal</vt:lpstr>
      <vt:lpstr>PowerPoint Presentation</vt:lpstr>
      <vt:lpstr>A aquisição seletiva de nutrientes é uma característica das plantas e depende do genótipo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Mycorrhiza - What are they?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FCUL-DBV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Nutrição Vegetal</dc:title>
  <dc:creator>Cristina Cruz</dc:creator>
  <cp:lastModifiedBy>Microsoft Office User</cp:lastModifiedBy>
  <cp:revision>194</cp:revision>
  <cp:lastPrinted>2021-04-20T15:46:19Z</cp:lastPrinted>
  <dcterms:created xsi:type="dcterms:W3CDTF">2007-02-25T12:06:13Z</dcterms:created>
  <dcterms:modified xsi:type="dcterms:W3CDTF">2022-03-28T16:46:37Z</dcterms:modified>
</cp:coreProperties>
</file>